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59" r:id="rId6"/>
    <p:sldId id="267" r:id="rId7"/>
    <p:sldId id="260" r:id="rId8"/>
    <p:sldId id="268" r:id="rId9"/>
    <p:sldId id="261" r:id="rId10"/>
    <p:sldId id="269" r:id="rId11"/>
    <p:sldId id="270" r:id="rId12"/>
    <p:sldId id="263" r:id="rId13"/>
    <p:sldId id="264" r:id="rId14"/>
    <p:sldId id="271" r:id="rId15"/>
    <p:sldId id="265" r:id="rId16"/>
    <p:sldId id="266"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08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58546E5-9CB4-4DD0-9F22-10150C1CD125}" type="datetimeFigureOut">
              <a:rPr lang="fr-FR" smtClean="0"/>
              <a:t>17/03/20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311957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8546E5-9CB4-4DD0-9F22-10150C1CD125}" type="datetimeFigureOut">
              <a:rPr lang="fr-FR" smtClean="0"/>
              <a:t>17/03/20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263928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8546E5-9CB4-4DD0-9F22-10150C1CD125}" type="datetimeFigureOut">
              <a:rPr lang="fr-FR" smtClean="0"/>
              <a:t>17/03/20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3848655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8546E5-9CB4-4DD0-9F22-10150C1CD125}" type="datetimeFigureOut">
              <a:rPr lang="fr-FR" smtClean="0"/>
              <a:t>17/03/20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239052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58546E5-9CB4-4DD0-9F22-10150C1CD125}" type="datetimeFigureOut">
              <a:rPr lang="fr-FR" smtClean="0"/>
              <a:t>17/03/20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359550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8546E5-9CB4-4DD0-9F22-10150C1CD125}" type="datetimeFigureOut">
              <a:rPr lang="fr-FR" smtClean="0"/>
              <a:t>17/03/20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12353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8546E5-9CB4-4DD0-9F22-10150C1CD125}" type="datetimeFigureOut">
              <a:rPr lang="fr-FR" smtClean="0"/>
              <a:t>17/03/20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229212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58546E5-9CB4-4DD0-9F22-10150C1CD125}" type="datetimeFigureOut">
              <a:rPr lang="fr-FR" smtClean="0"/>
              <a:t>17/03/20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29499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8546E5-9CB4-4DD0-9F22-10150C1CD125}" type="datetimeFigureOut">
              <a:rPr lang="fr-FR" smtClean="0"/>
              <a:t>17/03/20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159047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8546E5-9CB4-4DD0-9F22-10150C1CD125}" type="datetimeFigureOut">
              <a:rPr lang="fr-FR" smtClean="0"/>
              <a:t>17/03/20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152507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58546E5-9CB4-4DD0-9F22-10150C1CD125}" type="datetimeFigureOut">
              <a:rPr lang="fr-FR" smtClean="0"/>
              <a:t>17/03/20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FB2CB5-332E-4807-AFCE-B22EFD33A79B}" type="slidenum">
              <a:rPr lang="fr-FR" smtClean="0"/>
              <a:t>‹#›</a:t>
            </a:fld>
            <a:endParaRPr lang="fr-FR"/>
          </a:p>
        </p:txBody>
      </p:sp>
    </p:spTree>
    <p:extLst>
      <p:ext uri="{BB962C8B-B14F-4D97-AF65-F5344CB8AC3E}">
        <p14:creationId xmlns:p14="http://schemas.microsoft.com/office/powerpoint/2010/main" val="34736783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546E5-9CB4-4DD0-9F22-10150C1CD125}" type="datetimeFigureOut">
              <a:rPr lang="fr-FR" smtClean="0"/>
              <a:t>17/03/20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B2CB5-332E-4807-AFCE-B22EFD33A79B}" type="slidenum">
              <a:rPr lang="fr-FR" smtClean="0"/>
              <a:t>‹#›</a:t>
            </a:fld>
            <a:endParaRPr lang="fr-FR"/>
          </a:p>
        </p:txBody>
      </p:sp>
    </p:spTree>
    <p:extLst>
      <p:ext uri="{BB962C8B-B14F-4D97-AF65-F5344CB8AC3E}">
        <p14:creationId xmlns:p14="http://schemas.microsoft.com/office/powerpoint/2010/main" val="276465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Cycle 3</a:t>
            </a:r>
            <a:endParaRPr lang="fr-FR" dirty="0"/>
          </a:p>
        </p:txBody>
      </p:sp>
      <p:sp>
        <p:nvSpPr>
          <p:cNvPr id="3" name="Sous-titre 2"/>
          <p:cNvSpPr>
            <a:spLocks noGrp="1"/>
          </p:cNvSpPr>
          <p:nvPr>
            <p:ph type="subTitle" idx="1"/>
          </p:nvPr>
        </p:nvSpPr>
        <p:spPr/>
        <p:txBody>
          <a:bodyPr/>
          <a:lstStyle/>
          <a:p>
            <a:r>
              <a:rPr lang="fr-FR" dirty="0" smtClean="0">
                <a:solidFill>
                  <a:schemeClr val="tx1"/>
                </a:solidFill>
              </a:rPr>
              <a:t>La représentation plastique et les dispositifs de représentation</a:t>
            </a:r>
            <a:endParaRPr lang="fr-FR" dirty="0">
              <a:solidFill>
                <a:schemeClr val="tx1"/>
              </a:solidFill>
            </a:endParaRPr>
          </a:p>
        </p:txBody>
      </p:sp>
    </p:spTree>
    <p:extLst>
      <p:ext uri="{BB962C8B-B14F-4D97-AF65-F5344CB8AC3E}">
        <p14:creationId xmlns:p14="http://schemas.microsoft.com/office/powerpoint/2010/main" val="2208840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Autofit/>
          </a:bodyPr>
          <a:lstStyle/>
          <a:p>
            <a:r>
              <a:rPr lang="fr-FR" sz="2400" dirty="0"/>
              <a:t>Quels sont tes choix au </a:t>
            </a:r>
            <a:r>
              <a:rPr lang="fr-FR" sz="2400" dirty="0" smtClean="0"/>
              <a:t>montage? </a:t>
            </a:r>
            <a:r>
              <a:rPr lang="fr-FR" sz="2400" dirty="0"/>
              <a:t>L</a:t>
            </a:r>
            <a:r>
              <a:rPr lang="fr-FR" sz="2400" dirty="0" smtClean="0"/>
              <a:t>e </a:t>
            </a:r>
            <a:r>
              <a:rPr lang="fr-FR" sz="2400" dirty="0"/>
              <a:t>montage est l'action d'assembler et de choisir l'ordre des</a:t>
            </a:r>
            <a:br>
              <a:rPr lang="fr-FR" sz="2400" dirty="0"/>
            </a:br>
            <a:r>
              <a:rPr lang="fr-FR" sz="2400" dirty="0"/>
              <a:t>plans de la </a:t>
            </a:r>
            <a:r>
              <a:rPr lang="fr-FR" sz="2400" dirty="0" smtClean="0"/>
              <a:t>vidéo.</a:t>
            </a:r>
            <a:br>
              <a:rPr lang="fr-FR" sz="2400" dirty="0" smtClean="0"/>
            </a:br>
            <a:r>
              <a:rPr lang="fr-FR" sz="2400" dirty="0"/>
              <a:t/>
            </a:r>
            <a:br>
              <a:rPr lang="fr-FR" sz="2400" dirty="0"/>
            </a:br>
            <a:r>
              <a:rPr lang="fr-FR" sz="2400" dirty="0"/>
              <a:t>Le plan est une prise de vue comprise entre le début et l'arrêt de l'appareil qui enregistre les</a:t>
            </a:r>
            <a:br>
              <a:rPr lang="fr-FR" sz="2400" dirty="0"/>
            </a:br>
            <a:r>
              <a:rPr lang="fr-FR" sz="2400" dirty="0"/>
              <a:t>images</a:t>
            </a:r>
            <a:r>
              <a:rPr lang="fr-FR" sz="2400" dirty="0" smtClean="0"/>
              <a:t>.</a:t>
            </a:r>
            <a:br>
              <a:rPr lang="fr-FR" sz="2400" dirty="0" smtClean="0"/>
            </a:br>
            <a:r>
              <a:rPr lang="fr-FR" sz="2400" dirty="0"/>
              <a:t>M</a:t>
            </a:r>
            <a:r>
              <a:rPr lang="fr-FR" sz="2400" dirty="0" smtClean="0"/>
              <a:t>ets une croix dans le tableau ci-dessous:</a:t>
            </a:r>
            <a:br>
              <a:rPr lang="fr-FR" sz="2400" dirty="0" smtClean="0"/>
            </a:br>
            <a:r>
              <a:rPr lang="fr-FR" sz="2400" dirty="0"/>
              <a:t/>
            </a:r>
            <a:br>
              <a:rPr lang="fr-FR" sz="2400" dirty="0"/>
            </a:br>
            <a:r>
              <a:rPr lang="fr-FR" sz="2400" dirty="0"/>
              <a:t>Répéter les images – </a:t>
            </a:r>
            <a:r>
              <a:rPr lang="fr-FR" sz="2400" dirty="0" smtClean="0"/>
              <a:t>répéter des </a:t>
            </a:r>
            <a:r>
              <a:rPr lang="fr-FR" sz="2400" dirty="0"/>
              <a:t>plans</a:t>
            </a:r>
            <a:br>
              <a:rPr lang="fr-FR" sz="2400" dirty="0"/>
            </a:br>
            <a:r>
              <a:rPr lang="fr-FR" sz="2400" dirty="0"/>
              <a:t>Accélérer ou ralentir </a:t>
            </a:r>
            <a:r>
              <a:rPr lang="fr-FR" sz="2400" dirty="0" smtClean="0"/>
              <a:t>les images</a:t>
            </a:r>
            <a:r>
              <a:rPr lang="fr-FR" sz="2400" dirty="0"/>
              <a:t/>
            </a:r>
            <a:br>
              <a:rPr lang="fr-FR" sz="2400" dirty="0"/>
            </a:br>
            <a:r>
              <a:rPr lang="fr-FR" sz="2400" dirty="0"/>
              <a:t>Ajouter des mots ou </a:t>
            </a:r>
            <a:r>
              <a:rPr lang="fr-FR" sz="2400" dirty="0" smtClean="0"/>
              <a:t>des phrases</a:t>
            </a:r>
            <a:r>
              <a:rPr lang="fr-FR" sz="2400" dirty="0"/>
              <a:t/>
            </a:r>
            <a:br>
              <a:rPr lang="fr-FR" sz="2400" dirty="0"/>
            </a:br>
            <a:r>
              <a:rPr lang="fr-FR" sz="2400" dirty="0"/>
              <a:t>Utiliser des effets </a:t>
            </a:r>
            <a:r>
              <a:rPr lang="fr-FR" sz="2400" dirty="0" smtClean="0"/>
              <a:t>– </a:t>
            </a:r>
            <a:br>
              <a:rPr lang="fr-FR" sz="2400" dirty="0" smtClean="0"/>
            </a:br>
            <a:r>
              <a:rPr lang="fr-FR" sz="2400" dirty="0" smtClean="0"/>
              <a:t>Découper </a:t>
            </a:r>
            <a:r>
              <a:rPr lang="fr-FR" sz="2400" dirty="0"/>
              <a:t>et enlever </a:t>
            </a:r>
            <a:r>
              <a:rPr lang="fr-FR" sz="2400" dirty="0" smtClean="0"/>
              <a:t>des parties </a:t>
            </a:r>
            <a:r>
              <a:rPr lang="fr-FR" sz="2400" dirty="0"/>
              <a:t>de </a:t>
            </a:r>
            <a:r>
              <a:rPr lang="fr-FR" sz="2400" dirty="0" smtClean="0"/>
              <a:t>plans</a:t>
            </a:r>
            <a:endParaRPr lang="fr-FR" sz="2400" dirty="0"/>
          </a:p>
        </p:txBody>
      </p:sp>
      <p:sp>
        <p:nvSpPr>
          <p:cNvPr id="5" name="Rectangle à coins arrondis 4"/>
          <p:cNvSpPr/>
          <p:nvPr/>
        </p:nvSpPr>
        <p:spPr>
          <a:xfrm>
            <a:off x="611560" y="260648"/>
            <a:ext cx="576064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Extrait d’une fiche élève en salle informatique:</a:t>
            </a:r>
            <a:endParaRPr lang="fr-FR" dirty="0"/>
          </a:p>
        </p:txBody>
      </p:sp>
    </p:spTree>
    <p:extLst>
      <p:ext uri="{BB962C8B-B14F-4D97-AF65-F5344CB8AC3E}">
        <p14:creationId xmlns:p14="http://schemas.microsoft.com/office/powerpoint/2010/main" val="295009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tretch>
            <a:fillRect/>
          </a:stretch>
        </p:blipFill>
        <p:spPr>
          <a:xfrm>
            <a:off x="395536" y="188640"/>
            <a:ext cx="4388485" cy="2743200"/>
          </a:xfrm>
          <a:prstGeom prst="rect">
            <a:avLst/>
          </a:prstGeom>
        </p:spPr>
      </p:pic>
      <p:pic>
        <p:nvPicPr>
          <p:cNvPr id="6" name="Image 5"/>
          <p:cNvPicPr/>
          <p:nvPr/>
        </p:nvPicPr>
        <p:blipFill>
          <a:blip r:embed="rId3"/>
          <a:stretch>
            <a:fillRect/>
          </a:stretch>
        </p:blipFill>
        <p:spPr>
          <a:xfrm>
            <a:off x="4283968" y="192331"/>
            <a:ext cx="4434205" cy="2771775"/>
          </a:xfrm>
          <a:prstGeom prst="rect">
            <a:avLst/>
          </a:prstGeom>
        </p:spPr>
      </p:pic>
      <p:pic>
        <p:nvPicPr>
          <p:cNvPr id="7" name="Image 6"/>
          <p:cNvPicPr/>
          <p:nvPr/>
        </p:nvPicPr>
        <p:blipFill>
          <a:blip r:embed="rId4"/>
          <a:stretch>
            <a:fillRect/>
          </a:stretch>
        </p:blipFill>
        <p:spPr>
          <a:xfrm>
            <a:off x="395536" y="3140968"/>
            <a:ext cx="3945255" cy="2465705"/>
          </a:xfrm>
          <a:prstGeom prst="rect">
            <a:avLst/>
          </a:prstGeom>
        </p:spPr>
      </p:pic>
      <p:pic>
        <p:nvPicPr>
          <p:cNvPr id="8" name="Image 7"/>
          <p:cNvPicPr/>
          <p:nvPr/>
        </p:nvPicPr>
        <p:blipFill>
          <a:blip r:embed="rId5"/>
          <a:stretch>
            <a:fillRect/>
          </a:stretch>
        </p:blipFill>
        <p:spPr>
          <a:xfrm>
            <a:off x="4572001" y="3118655"/>
            <a:ext cx="4021386" cy="2488017"/>
          </a:xfrm>
          <a:prstGeom prst="rect">
            <a:avLst/>
          </a:prstGeom>
        </p:spPr>
      </p:pic>
    </p:spTree>
    <p:extLst>
      <p:ext uri="{BB962C8B-B14F-4D97-AF65-F5344CB8AC3E}">
        <p14:creationId xmlns:p14="http://schemas.microsoft.com/office/powerpoint/2010/main" val="240328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06290"/>
          </a:xfrm>
        </p:spPr>
        <p:txBody>
          <a:bodyPr>
            <a:normAutofit/>
          </a:bodyPr>
          <a:lstStyle/>
          <a:p>
            <a:r>
              <a:rPr lang="fr-FR" sz="2400" dirty="0" smtClean="0"/>
              <a:t>S’exprimer, analyser sa pratique, celle de ses airs; établir une relation avec celle des artistes, s’ouvrir à l’altérité</a:t>
            </a:r>
            <a:br>
              <a:rPr lang="fr-FR" sz="2400" dirty="0" smtClean="0"/>
            </a:br>
            <a:r>
              <a:rPr lang="fr-FR" sz="2400" dirty="0" smtClean="0"/>
              <a:t>Décrire et interroger à l’aide d’un vocabulaire spécifique ses productions, celle de ses pairs et des œuvres étudiées en classe.</a:t>
            </a:r>
            <a:endParaRPr lang="fr-FR" sz="2400" dirty="0"/>
          </a:p>
        </p:txBody>
      </p:sp>
      <p:sp>
        <p:nvSpPr>
          <p:cNvPr id="3" name="Espace réservé du contenu 2"/>
          <p:cNvSpPr>
            <a:spLocks noGrp="1"/>
          </p:cNvSpPr>
          <p:nvPr>
            <p:ph sz="half" idx="1"/>
          </p:nvPr>
        </p:nvSpPr>
        <p:spPr>
          <a:xfrm>
            <a:off x="457200" y="2780928"/>
            <a:ext cx="4038600" cy="3345235"/>
          </a:xfrm>
        </p:spPr>
        <p:txBody>
          <a:bodyPr>
            <a:normAutofit lnSpcReduction="10000"/>
          </a:bodyPr>
          <a:lstStyle/>
          <a:p>
            <a:r>
              <a:rPr lang="fr-FR" dirty="0" smtClean="0">
                <a:solidFill>
                  <a:srgbClr val="0070C0"/>
                </a:solidFill>
              </a:rPr>
              <a:t>Les indicateurs spécifiques:</a:t>
            </a:r>
          </a:p>
          <a:p>
            <a:r>
              <a:rPr lang="fr-FR" dirty="0"/>
              <a:t>Nommer et exploiter le vocabulaire spécifique lors de la séquence afin de décrire sa pratique et la partager avec ses pairs.</a:t>
            </a:r>
          </a:p>
        </p:txBody>
      </p:sp>
      <p:pic>
        <p:nvPicPr>
          <p:cNvPr id="9" name="Espace réservé du contenu 8" descr="\\SERVEUR3DM\Enseignement\formateur\Formations\Forfo2018_2019\narration_visuelle\notes_eleve.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348880"/>
            <a:ext cx="4038600" cy="2271467"/>
          </a:xfrm>
          <a:prstGeom prst="rect">
            <a:avLst/>
          </a:prstGeom>
          <a:noFill/>
          <a:ln>
            <a:noFill/>
          </a:ln>
        </p:spPr>
      </p:pic>
      <p:sp>
        <p:nvSpPr>
          <p:cNvPr id="10" name="Rectangle à coins arrondis 9"/>
          <p:cNvSpPr/>
          <p:nvPr/>
        </p:nvSpPr>
        <p:spPr>
          <a:xfrm>
            <a:off x="4572000" y="4653136"/>
            <a:ext cx="410445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Question posée à l’élève:</a:t>
            </a:r>
          </a:p>
          <a:p>
            <a:pPr algn="ctr"/>
            <a:r>
              <a:rPr lang="fr-FR" dirty="0"/>
              <a:t>q</a:t>
            </a:r>
            <a:r>
              <a:rPr lang="fr-FR" dirty="0" smtClean="0"/>
              <a:t>uelles </a:t>
            </a:r>
            <a:r>
              <a:rPr lang="fr-FR" dirty="0"/>
              <a:t>sont les distinctions (différences et ressemblances) entre la posture « habituelle » des élèves et les métamorphoses proposées pour ton travail et celui de tes camarades ?</a:t>
            </a:r>
          </a:p>
        </p:txBody>
      </p:sp>
    </p:spTree>
    <p:extLst>
      <p:ext uri="{BB962C8B-B14F-4D97-AF65-F5344CB8AC3E}">
        <p14:creationId xmlns:p14="http://schemas.microsoft.com/office/powerpoint/2010/main" val="251410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Les observables:</a:t>
            </a:r>
            <a:endParaRPr lang="fr-FR" dirty="0">
              <a:solidFill>
                <a:srgbClr val="0070C0"/>
              </a:solidFill>
            </a:endParaRPr>
          </a:p>
        </p:txBody>
      </p:sp>
      <p:sp>
        <p:nvSpPr>
          <p:cNvPr id="3" name="Espace réservé du contenu 2"/>
          <p:cNvSpPr>
            <a:spLocks noGrp="1"/>
          </p:cNvSpPr>
          <p:nvPr>
            <p:ph sz="half" idx="1"/>
          </p:nvPr>
        </p:nvSpPr>
        <p:spPr/>
        <p:txBody>
          <a:bodyPr>
            <a:normAutofit fontScale="70000" lnSpcReduction="20000"/>
          </a:bodyPr>
          <a:lstStyle/>
          <a:p>
            <a:r>
              <a:rPr lang="fr-FR" b="1" dirty="0"/>
              <a:t>Insuffisant : </a:t>
            </a:r>
            <a:r>
              <a:rPr lang="fr-FR" dirty="0"/>
              <a:t>L’élève décrit avec difficulté les choix pour la pratique sans exploiter toute les ressources du vocabulaire. </a:t>
            </a:r>
          </a:p>
          <a:p>
            <a:r>
              <a:rPr lang="fr-FR" b="1" dirty="0"/>
              <a:t>Fragile :</a:t>
            </a:r>
            <a:r>
              <a:rPr lang="fr-FR" dirty="0"/>
              <a:t> L’élève décrit la pratique en éludant des étapes qui permettait aux interlocuteurs de comprendre les choix effectués.</a:t>
            </a:r>
          </a:p>
          <a:p>
            <a:r>
              <a:rPr lang="fr-FR" b="1" dirty="0"/>
              <a:t>Satisfaisant :</a:t>
            </a:r>
            <a:r>
              <a:rPr lang="fr-FR" dirty="0"/>
              <a:t> L’élève décrit la pratique et en porte une analyse en exploitant des mots de vocabulaire choisis.</a:t>
            </a:r>
          </a:p>
          <a:p>
            <a:r>
              <a:rPr lang="fr-FR" b="1" dirty="0"/>
              <a:t>Très bon :</a:t>
            </a:r>
            <a:r>
              <a:rPr lang="fr-FR" dirty="0"/>
              <a:t> L’élève décrit, analyse et aide ses interlocuteurs à distinguer la stratégie et les choix pour la pratique en exploitant les mots de vocabulaire spécifiques.</a:t>
            </a:r>
          </a:p>
        </p:txBody>
      </p:sp>
      <p:pic>
        <p:nvPicPr>
          <p:cNvPr id="5" name="Espace réservé du contenu 4" descr="\\SERVEUR3DM\Enseignement\formateur\Formations\Forfo2018_2019\narration_visuelle\croquis_eleve.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628800"/>
            <a:ext cx="4038600" cy="2293430"/>
          </a:xfrm>
          <a:prstGeom prst="rect">
            <a:avLst/>
          </a:prstGeom>
          <a:noFill/>
          <a:ln>
            <a:noFill/>
          </a:ln>
        </p:spPr>
      </p:pic>
    </p:spTree>
    <p:extLst>
      <p:ext uri="{BB962C8B-B14F-4D97-AF65-F5344CB8AC3E}">
        <p14:creationId xmlns:p14="http://schemas.microsoft.com/office/powerpoint/2010/main" val="64601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994962"/>
            <a:ext cx="4038600" cy="4131201"/>
          </a:xfrm>
        </p:spPr>
        <p:txBody>
          <a:bodyPr>
            <a:normAutofit/>
          </a:bodyPr>
          <a:lstStyle/>
          <a:p>
            <a:r>
              <a:rPr lang="fr-FR" dirty="0" smtClean="0"/>
              <a:t>Les élèves imaginent le procédé d’exposition de leur vidéo:</a:t>
            </a:r>
          </a:p>
          <a:p>
            <a:pPr marL="0" indent="0">
              <a:buNone/>
            </a:pPr>
            <a:endParaRPr lang="fr-FR" dirty="0" smtClean="0"/>
          </a:p>
          <a:p>
            <a:endParaRPr lang="fr-FR" dirty="0"/>
          </a:p>
        </p:txBody>
      </p:sp>
      <p:pic>
        <p:nvPicPr>
          <p:cNvPr id="5" name="Image 4" descr="\\SERVEUR3DM\Enseignement\formateur\Formations\Forfo2018_2019\narration_visuelle\croquis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16632"/>
            <a:ext cx="8892540" cy="1878330"/>
          </a:xfrm>
          <a:prstGeom prst="rect">
            <a:avLst/>
          </a:prstGeom>
          <a:noFill/>
          <a:ln>
            <a:noFill/>
          </a:ln>
        </p:spPr>
      </p:pic>
      <p:sp>
        <p:nvSpPr>
          <p:cNvPr id="6" name="Rectangle 5"/>
          <p:cNvSpPr/>
          <p:nvPr/>
        </p:nvSpPr>
        <p:spPr>
          <a:xfrm>
            <a:off x="2051720" y="3501008"/>
            <a:ext cx="5904656" cy="1938992"/>
          </a:xfrm>
          <a:prstGeom prst="rect">
            <a:avLst/>
          </a:prstGeom>
        </p:spPr>
        <p:txBody>
          <a:bodyPr wrap="square">
            <a:spAutoFit/>
          </a:bodyPr>
          <a:lstStyle/>
          <a:p>
            <a:r>
              <a:rPr lang="fr-FR" sz="2400" dirty="0" smtClean="0"/>
              <a:t>« J’aimerai exposer sur un écran d’ordinateur »</a:t>
            </a:r>
          </a:p>
          <a:p>
            <a:r>
              <a:rPr lang="fr-FR" sz="2400" dirty="0" smtClean="0"/>
              <a:t>« J’aimerai que ma vidéo soit sur plein de murs comme cela tout le monde la voit »</a:t>
            </a:r>
          </a:p>
          <a:p>
            <a:r>
              <a:rPr lang="fr-FR" sz="2400" dirty="0" smtClean="0"/>
              <a:t>« En plusieurs écrans"</a:t>
            </a:r>
          </a:p>
        </p:txBody>
      </p:sp>
    </p:spTree>
    <p:extLst>
      <p:ext uri="{BB962C8B-B14F-4D97-AF65-F5344CB8AC3E}">
        <p14:creationId xmlns:p14="http://schemas.microsoft.com/office/powerpoint/2010/main" val="303324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02234"/>
          </a:xfrm>
        </p:spPr>
        <p:txBody>
          <a:bodyPr>
            <a:normAutofit/>
          </a:bodyPr>
          <a:lstStyle/>
          <a:p>
            <a:r>
              <a:rPr lang="fr-FR" sz="2800" b="1" dirty="0"/>
              <a:t>Se repérer dans les domaines liés aux arts plastiques,  être sensible aux questions de l’art</a:t>
            </a:r>
            <a:r>
              <a:rPr lang="fr-FR" sz="2800" dirty="0"/>
              <a:t/>
            </a:r>
            <a:br>
              <a:rPr lang="fr-FR" sz="2800" dirty="0"/>
            </a:br>
            <a:r>
              <a:rPr lang="fr-FR" sz="2800" dirty="0"/>
              <a:t>Décrire des œuvres d’art, en proposer une compréhension personnelle argumentée.</a:t>
            </a:r>
          </a:p>
        </p:txBody>
      </p:sp>
      <p:sp>
        <p:nvSpPr>
          <p:cNvPr id="3" name="Espace réservé du contenu 2"/>
          <p:cNvSpPr>
            <a:spLocks noGrp="1"/>
          </p:cNvSpPr>
          <p:nvPr>
            <p:ph sz="half" idx="1"/>
          </p:nvPr>
        </p:nvSpPr>
        <p:spPr>
          <a:xfrm>
            <a:off x="457200" y="2420888"/>
            <a:ext cx="4038600" cy="3705275"/>
          </a:xfrm>
        </p:spPr>
        <p:txBody>
          <a:bodyPr/>
          <a:lstStyle/>
          <a:p>
            <a:r>
              <a:rPr lang="fr-FR" dirty="0" smtClean="0">
                <a:solidFill>
                  <a:srgbClr val="0070C0"/>
                </a:solidFill>
              </a:rPr>
              <a:t>Les indicateurs spécifiques:</a:t>
            </a:r>
          </a:p>
          <a:p>
            <a:pPr marL="0" indent="0">
              <a:buNone/>
            </a:pPr>
            <a:r>
              <a:rPr lang="fr-FR" dirty="0"/>
              <a:t>Comprendre que l’œuvre vidéo demande des étapes de construction et d’anticipation.</a:t>
            </a:r>
          </a:p>
        </p:txBody>
      </p:sp>
      <p:pic>
        <p:nvPicPr>
          <p:cNvPr id="7" name="Image 6" descr="\\SERVEUR3DM\Enseignement\formateur\Formations\Forfo2018_2019\narration_visuelle\oeuvres_narration_visuelle\metamorphose\OURSLER-SWITC-1995-13_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681286"/>
            <a:ext cx="3024336" cy="2691930"/>
          </a:xfrm>
          <a:prstGeom prst="rect">
            <a:avLst/>
          </a:prstGeom>
          <a:noFill/>
          <a:ln>
            <a:noFill/>
          </a:ln>
        </p:spPr>
      </p:pic>
    </p:spTree>
    <p:extLst>
      <p:ext uri="{BB962C8B-B14F-4D97-AF65-F5344CB8AC3E}">
        <p14:creationId xmlns:p14="http://schemas.microsoft.com/office/powerpoint/2010/main" val="148424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62500" lnSpcReduction="20000"/>
          </a:bodyPr>
          <a:lstStyle/>
          <a:p>
            <a:r>
              <a:rPr lang="fr-FR" b="1" dirty="0" smtClean="0">
                <a:solidFill>
                  <a:srgbClr val="0070C0"/>
                </a:solidFill>
              </a:rPr>
              <a:t>Question posée à l’élève:</a:t>
            </a:r>
          </a:p>
          <a:p>
            <a:pPr marL="0" indent="0">
              <a:buNone/>
            </a:pPr>
            <a:r>
              <a:rPr lang="fr-FR" dirty="0"/>
              <a:t>Quelles relations établir entre les démarches des artistes et  ta réalisation ?</a:t>
            </a:r>
          </a:p>
        </p:txBody>
      </p:sp>
      <p:sp>
        <p:nvSpPr>
          <p:cNvPr id="4" name="Espace réservé du contenu 3"/>
          <p:cNvSpPr>
            <a:spLocks noGrp="1"/>
          </p:cNvSpPr>
          <p:nvPr>
            <p:ph sz="half" idx="2"/>
          </p:nvPr>
        </p:nvSpPr>
        <p:spPr/>
        <p:txBody>
          <a:bodyPr>
            <a:normAutofit fontScale="62500" lnSpcReduction="20000"/>
          </a:bodyPr>
          <a:lstStyle/>
          <a:p>
            <a:r>
              <a:rPr lang="fr-FR" b="1" dirty="0" smtClean="0">
                <a:solidFill>
                  <a:srgbClr val="0070C0"/>
                </a:solidFill>
              </a:rPr>
              <a:t>Les observables:</a:t>
            </a:r>
          </a:p>
          <a:p>
            <a:r>
              <a:rPr lang="fr-FR" b="1" dirty="0"/>
              <a:t>Insuffisant :</a:t>
            </a:r>
            <a:r>
              <a:rPr lang="fr-FR" dirty="0"/>
              <a:t> L’élève arrive à décrire les composants d’une œuvre sans développer d’analyse. </a:t>
            </a:r>
          </a:p>
          <a:p>
            <a:r>
              <a:rPr lang="fr-FR" b="1" dirty="0"/>
              <a:t>Fragile :</a:t>
            </a:r>
            <a:r>
              <a:rPr lang="fr-FR" dirty="0"/>
              <a:t> L’élève comprend et repère qu’il y a des changements opérés permettant la métamorphose.</a:t>
            </a:r>
          </a:p>
          <a:p>
            <a:r>
              <a:rPr lang="fr-FR" b="1" dirty="0"/>
              <a:t>Satisfaisant :</a:t>
            </a:r>
            <a:r>
              <a:rPr lang="fr-FR" dirty="0"/>
              <a:t>Il repère et décrit la métamorphose ainsi que les enjeux de la posture et des effets du montage vidéo ; le lien avec un choix scénographique de l’œuvre. </a:t>
            </a:r>
          </a:p>
          <a:p>
            <a:r>
              <a:rPr lang="fr-FR" b="1" dirty="0"/>
              <a:t>Très bon :</a:t>
            </a:r>
            <a:r>
              <a:rPr lang="fr-FR" dirty="0"/>
              <a:t> Il analyse les subtilités de sens entre la posture, l’environnement, les choix de montage, et la scénographie de l’œuvre.</a:t>
            </a:r>
          </a:p>
        </p:txBody>
      </p:sp>
      <p:pic>
        <p:nvPicPr>
          <p:cNvPr id="5" name="Image 4" descr="\\SERVEUR3DM\Enseignement\formateur\Formations\Forfo2018_2019\narration_visuelle\oeuvres_narration_visuelle\metamorphose\Tati_sor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45091"/>
            <a:ext cx="3384376" cy="2656117"/>
          </a:xfrm>
          <a:prstGeom prst="rect">
            <a:avLst/>
          </a:prstGeom>
          <a:noFill/>
          <a:ln>
            <a:noFill/>
          </a:ln>
        </p:spPr>
      </p:pic>
    </p:spTree>
    <p:extLst>
      <p:ext uri="{BB962C8B-B14F-4D97-AF65-F5344CB8AC3E}">
        <p14:creationId xmlns:p14="http://schemas.microsoft.com/office/powerpoint/2010/main" val="83354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sz="2400" b="1" dirty="0" smtClean="0">
                <a:latin typeface="Wingdings"/>
                <a:ea typeface="Wingdings"/>
                <a:cs typeface="Wingdings"/>
                <a:sym typeface="Wingdings"/>
              </a:rPr>
              <a:t></a:t>
            </a:r>
            <a:r>
              <a:rPr lang="fr-FR" sz="2400" b="1" dirty="0" smtClean="0"/>
              <a:t>Questionnement </a:t>
            </a:r>
            <a:br>
              <a:rPr lang="fr-FR" sz="2400" b="1" dirty="0" smtClean="0"/>
            </a:br>
            <a:r>
              <a:rPr lang="fr-FR" sz="2400" dirty="0" smtClean="0"/>
              <a:t>« La narration visuelle: les compositions plastiques, en deux ou trois dimensions, à des fins de récit ou de témoignage, l’organisation des images fixes et animées pour raconter. »</a:t>
            </a:r>
            <a:endParaRPr lang="fr-FR" sz="2400" dirty="0"/>
          </a:p>
        </p:txBody>
      </p:sp>
      <p:sp>
        <p:nvSpPr>
          <p:cNvPr id="3" name="Espace réservé du contenu 2"/>
          <p:cNvSpPr>
            <a:spLocks noGrp="1"/>
          </p:cNvSpPr>
          <p:nvPr>
            <p:ph idx="1"/>
          </p:nvPr>
        </p:nvSpPr>
        <p:spPr/>
        <p:txBody>
          <a:bodyPr>
            <a:normAutofit/>
          </a:bodyPr>
          <a:lstStyle/>
          <a:p>
            <a:r>
              <a:rPr lang="fr-FR" sz="2000" b="1" dirty="0" smtClean="0"/>
              <a:t>Problématique plasticienne </a:t>
            </a:r>
            <a:r>
              <a:rPr lang="fr-FR" sz="2000" dirty="0" smtClean="0"/>
              <a:t>: les actions du corps de l’auteur, dans l’espace et le temps, peuvent-ils conduire à un processus narratif? </a:t>
            </a:r>
            <a:r>
              <a:rPr lang="fr-FR" sz="2000" b="1" dirty="0" smtClean="0"/>
              <a:t>Problématique éducative </a:t>
            </a:r>
            <a:r>
              <a:rPr lang="fr-FR" sz="2000" dirty="0" smtClean="0"/>
              <a:t>: Comment interroger </a:t>
            </a:r>
            <a:r>
              <a:rPr lang="fr-FR" sz="2000" dirty="0" smtClean="0"/>
              <a:t>les </a:t>
            </a:r>
            <a:r>
              <a:rPr lang="fr-FR" sz="2000" dirty="0" smtClean="0"/>
              <a:t>habitudes </a:t>
            </a:r>
            <a:r>
              <a:rPr lang="fr-FR" sz="2000" dirty="0" smtClean="0"/>
              <a:t>posturales </a:t>
            </a:r>
            <a:r>
              <a:rPr lang="fr-FR" sz="2000" dirty="0" smtClean="0"/>
              <a:t>de l’élève en milieu </a:t>
            </a:r>
            <a:r>
              <a:rPr lang="fr-FR" sz="2000" dirty="0"/>
              <a:t>scolaire </a:t>
            </a:r>
            <a:r>
              <a:rPr lang="fr-FR" sz="2000" dirty="0" smtClean="0"/>
              <a:t>et la lecture qu’il en fait </a:t>
            </a:r>
            <a:r>
              <a:rPr lang="fr-FR" sz="2000" smtClean="0"/>
              <a:t>?</a:t>
            </a:r>
            <a:r>
              <a:rPr lang="fr-FR" sz="2000"/>
              <a:t> </a:t>
            </a:r>
            <a:endParaRPr lang="fr-FR" sz="2000" dirty="0"/>
          </a:p>
          <a:p>
            <a:endParaRPr lang="fr-FR" sz="2000" dirty="0" smtClean="0"/>
          </a:p>
          <a:p>
            <a:r>
              <a:rPr lang="fr-FR" sz="2000" b="1" dirty="0" smtClean="0"/>
              <a:t>Intitulé</a:t>
            </a:r>
            <a:r>
              <a:rPr lang="fr-FR" sz="2000" dirty="0" smtClean="0"/>
              <a:t>: mon espace me métamorphose!</a:t>
            </a:r>
          </a:p>
          <a:p>
            <a:r>
              <a:rPr lang="fr-FR" sz="2000" b="1" dirty="0"/>
              <a:t>Incitation</a:t>
            </a:r>
            <a:r>
              <a:rPr lang="fr-FR" sz="2000" dirty="0"/>
              <a:t> : </a:t>
            </a:r>
          </a:p>
          <a:p>
            <a:pPr marL="0" indent="0">
              <a:buNone/>
            </a:pPr>
            <a:r>
              <a:rPr lang="fr-FR" sz="2000" dirty="0"/>
              <a:t>Habituellement, c’est toi qui agit sur ton environnement scolaire (sur l’espace, le mobilier, les objets, être avec les autres élèves…), et si au contraire, c’était ton environnement scolaire qui te permettait de te métamorphoser? Propose une réalisation qui montrera l’évolution de ta transformation.</a:t>
            </a:r>
          </a:p>
          <a:p>
            <a:r>
              <a:rPr lang="fr-FR" sz="2000" b="1" dirty="0"/>
              <a:t>Pratique</a:t>
            </a:r>
            <a:r>
              <a:rPr lang="fr-FR" sz="2000" dirty="0"/>
              <a:t> : performance, vidéo et montage vidéo.</a:t>
            </a:r>
          </a:p>
          <a:p>
            <a:endParaRPr lang="fr-FR" sz="2000" dirty="0"/>
          </a:p>
        </p:txBody>
      </p:sp>
    </p:spTree>
    <p:extLst>
      <p:ext uri="{BB962C8B-B14F-4D97-AF65-F5344CB8AC3E}">
        <p14:creationId xmlns:p14="http://schemas.microsoft.com/office/powerpoint/2010/main" val="417606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smtClean="0"/>
              <a:t/>
            </a:r>
            <a:br>
              <a:rPr lang="fr-FR" sz="2700" b="1" smtClean="0"/>
            </a:br>
            <a:r>
              <a:rPr lang="fr-FR" sz="2700" b="1" smtClean="0"/>
              <a:t>La métamorphose</a:t>
            </a:r>
            <a:r>
              <a:rPr lang="fr-FR" sz="2700" b="1" dirty="0"/>
              <a:t> : </a:t>
            </a:r>
            <a:r>
              <a:rPr lang="fr-FR" sz="2700" dirty="0"/>
              <a:t>changement complet dans l'aspect, le caractère d'une personne. Synonyme : transformation.</a:t>
            </a:r>
            <a:r>
              <a:rPr lang="fr-FR" dirty="0"/>
              <a:t/>
            </a:r>
            <a:br>
              <a:rPr lang="fr-FR" dirty="0"/>
            </a:b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a:t>Composante plasticienne</a:t>
            </a:r>
            <a:r>
              <a:rPr lang="fr-FR" dirty="0"/>
              <a:t> : </a:t>
            </a:r>
            <a:endParaRPr lang="fr-FR" dirty="0" smtClean="0"/>
          </a:p>
          <a:p>
            <a:r>
              <a:rPr lang="fr-FR" dirty="0" smtClean="0"/>
              <a:t>Amener </a:t>
            </a:r>
            <a:r>
              <a:rPr lang="fr-FR" dirty="0"/>
              <a:t>l’élève à percevoir que des gestes du quotidien peuvent devenir un enjeu de réflexion pour une pratique artistique. Il s’agit de produire une métamorphose, un changement d’attitude et de comportement à partir d’un geste scolaire observé. Concevoir son corps comme élément de la réalisation (et l’acte de performance).</a:t>
            </a:r>
          </a:p>
          <a:p>
            <a:r>
              <a:rPr lang="fr-FR" dirty="0"/>
              <a:t>Amener l’élève à percevoir que le travail de l’image vidéo peut provoquer une narration.</a:t>
            </a:r>
          </a:p>
          <a:p>
            <a:r>
              <a:rPr lang="fr-FR" b="1" dirty="0"/>
              <a:t>Composante théorique</a:t>
            </a:r>
            <a:r>
              <a:rPr lang="fr-FR" dirty="0"/>
              <a:t> : </a:t>
            </a:r>
            <a:endParaRPr lang="fr-FR" dirty="0" smtClean="0"/>
          </a:p>
          <a:p>
            <a:r>
              <a:rPr lang="fr-FR" dirty="0" smtClean="0"/>
              <a:t>Amener </a:t>
            </a:r>
            <a:r>
              <a:rPr lang="fr-FR" dirty="0"/>
              <a:t>les élèves à prendre la distance nécessaire et prendre conscience des actes du quotidien et savoir l’observer  et l’exprimer  dans les pratiques des élèves et des artistes.</a:t>
            </a:r>
          </a:p>
          <a:p>
            <a:r>
              <a:rPr lang="fr-FR" b="1" dirty="0"/>
              <a:t>Composante culturelle</a:t>
            </a:r>
            <a:r>
              <a:rPr lang="fr-FR" dirty="0"/>
              <a:t> : Etablir des relations avec les œuvres découvertes, savoir les décrire, comprendre les enjeux des démarches artistiques et les argumenter.</a:t>
            </a:r>
          </a:p>
          <a:p>
            <a:endParaRPr lang="fr-FR" dirty="0"/>
          </a:p>
        </p:txBody>
      </p:sp>
    </p:spTree>
    <p:extLst>
      <p:ext uri="{BB962C8B-B14F-4D97-AF65-F5344CB8AC3E}">
        <p14:creationId xmlns:p14="http://schemas.microsoft.com/office/powerpoint/2010/main" val="387903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a:t>Expérimenter, Produire, Créer :</a:t>
            </a:r>
            <a:r>
              <a:rPr lang="fr-FR" sz="2800" dirty="0"/>
              <a:t/>
            </a:r>
            <a:br>
              <a:rPr lang="fr-FR" sz="2800" dirty="0"/>
            </a:br>
            <a:r>
              <a:rPr lang="fr-FR" sz="2800" dirty="0"/>
              <a:t>- 1. Représenter le monde environnement ou donner forme à son imaginaire en explorant divers domaines.</a:t>
            </a:r>
            <a:br>
              <a:rPr lang="fr-FR" sz="2800" dirty="0"/>
            </a:br>
            <a:endParaRPr lang="fr-FR" sz="2800" dirty="0"/>
          </a:p>
        </p:txBody>
      </p:sp>
      <p:sp>
        <p:nvSpPr>
          <p:cNvPr id="4" name="Espace réservé du contenu 3"/>
          <p:cNvSpPr>
            <a:spLocks noGrp="1"/>
          </p:cNvSpPr>
          <p:nvPr>
            <p:ph sz="half" idx="1"/>
          </p:nvPr>
        </p:nvSpPr>
        <p:spPr/>
        <p:txBody>
          <a:bodyPr>
            <a:normAutofit fontScale="92500" lnSpcReduction="10000"/>
          </a:bodyPr>
          <a:lstStyle/>
          <a:p>
            <a:r>
              <a:rPr lang="fr-FR" dirty="0" smtClean="0">
                <a:solidFill>
                  <a:srgbClr val="0070C0"/>
                </a:solidFill>
              </a:rPr>
              <a:t>Les indicateurs spécifiques:</a:t>
            </a:r>
          </a:p>
          <a:p>
            <a:pPr marL="0" indent="0">
              <a:buNone/>
            </a:pPr>
            <a:r>
              <a:rPr lang="fr-FR" dirty="0"/>
              <a:t>Choisir des postures depuis l’attitude de l’élève dans son quotidien jusqu’à sa métamorphose ; prélever dans son environnement scolaire des  éléments (objets, mobilier, corps des élèves…) utiles pour la métamorphose.</a:t>
            </a:r>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663268" y="2286850"/>
            <a:ext cx="3817368" cy="2271712"/>
          </a:xfrm>
        </p:spPr>
      </p:pic>
      <p:sp>
        <p:nvSpPr>
          <p:cNvPr id="7" name="Rectangle à coins arrondis 6"/>
          <p:cNvSpPr/>
          <p:nvPr/>
        </p:nvSpPr>
        <p:spPr>
          <a:xfrm>
            <a:off x="4716016" y="4437112"/>
            <a:ext cx="3600400"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Question posée à l’élève:</a:t>
            </a:r>
          </a:p>
          <a:p>
            <a:pPr algn="ctr"/>
            <a:r>
              <a:rPr lang="fr-FR" dirty="0"/>
              <a:t>Quelles solutions as-tu trouvées pour produire une métamorphose (postures,  accessoires, déplacements, mots/phrases) ?</a:t>
            </a:r>
          </a:p>
          <a:p>
            <a:pPr algn="ctr"/>
            <a:endParaRPr lang="fr-FR" dirty="0"/>
          </a:p>
        </p:txBody>
      </p:sp>
    </p:spTree>
    <p:extLst>
      <p:ext uri="{BB962C8B-B14F-4D97-AF65-F5344CB8AC3E}">
        <p14:creationId xmlns:p14="http://schemas.microsoft.com/office/powerpoint/2010/main" val="293936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Les observables</a:t>
            </a:r>
            <a:endParaRPr lang="fr-FR" dirty="0">
              <a:solidFill>
                <a:srgbClr val="0070C0"/>
              </a:solidFill>
            </a:endParaRPr>
          </a:p>
        </p:txBody>
      </p:sp>
      <p:sp>
        <p:nvSpPr>
          <p:cNvPr id="3" name="Espace réservé du contenu 2"/>
          <p:cNvSpPr>
            <a:spLocks noGrp="1"/>
          </p:cNvSpPr>
          <p:nvPr>
            <p:ph sz="half" idx="1"/>
          </p:nvPr>
        </p:nvSpPr>
        <p:spPr/>
        <p:txBody>
          <a:bodyPr>
            <a:normAutofit fontScale="70000" lnSpcReduction="20000"/>
          </a:bodyPr>
          <a:lstStyle/>
          <a:p>
            <a:r>
              <a:rPr lang="fr-FR" b="1" dirty="0"/>
              <a:t>Insuffisant :</a:t>
            </a:r>
            <a:r>
              <a:rPr lang="fr-FR" dirty="0"/>
              <a:t> L’élève a modifié la posture sans parvenir à développer ses choix jusqu’à une métamorphose. </a:t>
            </a:r>
          </a:p>
          <a:p>
            <a:r>
              <a:rPr lang="fr-FR" b="1" dirty="0"/>
              <a:t>Fragile :</a:t>
            </a:r>
            <a:r>
              <a:rPr lang="fr-FR" dirty="0"/>
              <a:t> L’élève a modifié la posture sans créer une cohérence avec l’environnement scolaire.</a:t>
            </a:r>
          </a:p>
          <a:p>
            <a:r>
              <a:rPr lang="fr-FR" b="1" dirty="0"/>
              <a:t>Satisfaisant :</a:t>
            </a:r>
            <a:r>
              <a:rPr lang="fr-FR" dirty="0"/>
              <a:t> L’élève a modifié la posture et a su exploiter son environnement scolaire.</a:t>
            </a:r>
          </a:p>
          <a:p>
            <a:r>
              <a:rPr lang="fr-FR" b="1" dirty="0"/>
              <a:t>Très bon :</a:t>
            </a:r>
            <a:r>
              <a:rPr lang="fr-FR" dirty="0"/>
              <a:t> L’élève a modifié la posture et développe une autonomie de choix dans un ensemble de projections émises.</a:t>
            </a:r>
          </a:p>
          <a:p>
            <a:endParaRPr lang="fr-FR"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727325"/>
            <a:ext cx="4038600" cy="2271712"/>
          </a:xfrm>
        </p:spPr>
      </p:pic>
    </p:spTree>
    <p:extLst>
      <p:ext uri="{BB962C8B-B14F-4D97-AF65-F5344CB8AC3E}">
        <p14:creationId xmlns:p14="http://schemas.microsoft.com/office/powerpoint/2010/main" val="283596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27325"/>
            <a:ext cx="4038600" cy="2271712"/>
          </a:xfrm>
        </p:spPr>
      </p:pic>
    </p:spTree>
    <p:extLst>
      <p:ext uri="{BB962C8B-B14F-4D97-AF65-F5344CB8AC3E}">
        <p14:creationId xmlns:p14="http://schemas.microsoft.com/office/powerpoint/2010/main" val="292198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b="1" dirty="0"/>
              <a:t>Mettre en œuvre un projet :</a:t>
            </a:r>
            <a:r>
              <a:rPr lang="fr-FR" sz="2400" dirty="0"/>
              <a:t/>
            </a:r>
            <a:br>
              <a:rPr lang="fr-FR" sz="2400" dirty="0"/>
            </a:br>
            <a:r>
              <a:rPr lang="fr-FR" sz="2400" dirty="0"/>
              <a:t>. Se repérer dans les étapes de la réalisation d’une production plastique, anticiper les difficultés éventuelles.</a:t>
            </a:r>
            <a:br>
              <a:rPr lang="fr-FR" sz="2400" dirty="0"/>
            </a:br>
            <a:endParaRPr lang="fr-FR" sz="2400" dirty="0"/>
          </a:p>
        </p:txBody>
      </p:sp>
      <p:sp>
        <p:nvSpPr>
          <p:cNvPr id="3" name="Espace réservé du contenu 2"/>
          <p:cNvSpPr>
            <a:spLocks noGrp="1"/>
          </p:cNvSpPr>
          <p:nvPr>
            <p:ph sz="half" idx="1"/>
          </p:nvPr>
        </p:nvSpPr>
        <p:spPr/>
        <p:txBody>
          <a:bodyPr/>
          <a:lstStyle/>
          <a:p>
            <a:r>
              <a:rPr lang="fr-FR" dirty="0" smtClean="0">
                <a:solidFill>
                  <a:srgbClr val="0070C0"/>
                </a:solidFill>
              </a:rPr>
              <a:t>Les indicateurs spécifiques:</a:t>
            </a:r>
          </a:p>
          <a:p>
            <a:pPr marL="0" indent="0">
              <a:buNone/>
            </a:pPr>
            <a:r>
              <a:rPr lang="fr-FR" dirty="0"/>
              <a:t>Anticiper les deux moments (avant et après) de la métamorphose et leurs liens de causalité pour élaborer une stratégie narrative dans la vidéo.</a:t>
            </a:r>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727325"/>
            <a:ext cx="4038600" cy="2271712"/>
          </a:xfrm>
        </p:spPr>
      </p:pic>
      <p:sp>
        <p:nvSpPr>
          <p:cNvPr id="6" name="Rectangle à coins arrondis 5"/>
          <p:cNvSpPr/>
          <p:nvPr/>
        </p:nvSpPr>
        <p:spPr>
          <a:xfrm>
            <a:off x="4499992" y="1556792"/>
            <a:ext cx="424847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Question posée à l’élève:</a:t>
            </a:r>
          </a:p>
          <a:p>
            <a:pPr algn="ctr"/>
            <a:r>
              <a:rPr lang="fr-FR" dirty="0" smtClean="0"/>
              <a:t>quelle </a:t>
            </a:r>
            <a:r>
              <a:rPr lang="fr-FR" dirty="0"/>
              <a:t>est ton intention narrative pour ta vidéo?</a:t>
            </a:r>
          </a:p>
          <a:p>
            <a:pPr algn="ctr"/>
            <a:endParaRPr lang="fr-FR" dirty="0"/>
          </a:p>
        </p:txBody>
      </p:sp>
    </p:spTree>
    <p:extLst>
      <p:ext uri="{BB962C8B-B14F-4D97-AF65-F5344CB8AC3E}">
        <p14:creationId xmlns:p14="http://schemas.microsoft.com/office/powerpoint/2010/main" val="47809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154362"/>
          </a:xfrm>
        </p:spPr>
        <p:txBody>
          <a:bodyPr>
            <a:normAutofit fontScale="90000"/>
          </a:bodyPr>
          <a:lstStyle/>
          <a:p>
            <a:r>
              <a:rPr lang="fr-FR" sz="2200" b="1" dirty="0" smtClean="0"/>
              <a:t>Insuffisant :</a:t>
            </a:r>
            <a:r>
              <a:rPr lang="fr-FR" sz="2200" dirty="0" smtClean="0"/>
              <a:t> L’élève ne parvient pas à développer un lien entre les images prélevées et à élaborer une stratégie narrative.</a:t>
            </a:r>
            <a:br>
              <a:rPr lang="fr-FR" sz="2200" dirty="0" smtClean="0"/>
            </a:br>
            <a:r>
              <a:rPr lang="fr-FR" sz="2200" b="1" dirty="0" smtClean="0"/>
              <a:t>Fragile :</a:t>
            </a:r>
            <a:r>
              <a:rPr lang="fr-FR" sz="2200" dirty="0" smtClean="0"/>
              <a:t> L’élève anticipe la demande des deux actions et se fait filmer en conséquence. Il exploite les images dans la vidéo mais ne développe pas de stratégie de choix conscient dans le montage.</a:t>
            </a:r>
            <a:br>
              <a:rPr lang="fr-FR" sz="2200" dirty="0" smtClean="0"/>
            </a:br>
            <a:r>
              <a:rPr lang="fr-FR" sz="2200" b="1" dirty="0" smtClean="0"/>
              <a:t>Satisfaisant :</a:t>
            </a:r>
            <a:r>
              <a:rPr lang="fr-FR" sz="2200" dirty="0" smtClean="0"/>
              <a:t> L’élève anticipe la demande des deux actions,  et sait exploiter les images afin d’introduire des effets plastiques produisant une narration visuelle.</a:t>
            </a:r>
            <a:br>
              <a:rPr lang="fr-FR" sz="2200" dirty="0" smtClean="0"/>
            </a:br>
            <a:r>
              <a:rPr lang="fr-FR" sz="2200" b="1" dirty="0" smtClean="0"/>
              <a:t>Très bon</a:t>
            </a:r>
            <a:r>
              <a:rPr lang="fr-FR" sz="2200" dirty="0" smtClean="0"/>
              <a:t> : L’élève anticipe la demande des deux actions,  et sait exploiter les images afin d’introduire des effets plastiques produisant une narration visuelle ajoutant un élément complémentaire à la métamorphose.</a:t>
            </a:r>
            <a:br>
              <a:rPr lang="fr-FR" sz="2200" dirty="0" smtClean="0"/>
            </a:br>
            <a:endParaRPr lang="fr-FR" sz="2200" dirty="0"/>
          </a:p>
        </p:txBody>
      </p:sp>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687568" y="4015216"/>
            <a:ext cx="2944328" cy="1656184"/>
          </a:xfrm>
        </p:spPr>
      </p:pic>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524760" y="4060416"/>
            <a:ext cx="2886472" cy="1623640"/>
          </a:xfrm>
        </p:spPr>
      </p:pic>
      <p:sp>
        <p:nvSpPr>
          <p:cNvPr id="7" name="Rectangle 6"/>
          <p:cNvSpPr/>
          <p:nvPr/>
        </p:nvSpPr>
        <p:spPr>
          <a:xfrm>
            <a:off x="3203848" y="3573016"/>
            <a:ext cx="23762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Les observables</a:t>
            </a:r>
            <a:endParaRPr lang="fr-FR" dirty="0"/>
          </a:p>
        </p:txBody>
      </p:sp>
    </p:spTree>
    <p:extLst>
      <p:ext uri="{BB962C8B-B14F-4D97-AF65-F5344CB8AC3E}">
        <p14:creationId xmlns:p14="http://schemas.microsoft.com/office/powerpoint/2010/main" val="94842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Expérimenter, produire, créer:</a:t>
            </a:r>
            <a:br>
              <a:rPr lang="fr-FR" sz="2400" dirty="0" smtClean="0"/>
            </a:br>
            <a:r>
              <a:rPr lang="fr-FR" sz="2400" dirty="0" smtClean="0"/>
              <a:t> </a:t>
            </a:r>
            <a:r>
              <a:rPr lang="fr-FR" sz="2400" i="1" dirty="0"/>
              <a:t>Intégrer l’usage des outils informatiques de travail de l’image.</a:t>
            </a:r>
            <a:endParaRPr lang="fr-FR" sz="2400" dirty="0"/>
          </a:p>
        </p:txBody>
      </p:sp>
      <p:pic>
        <p:nvPicPr>
          <p:cNvPr id="7" name="Espace réservé du contenu 6"/>
          <p:cNvPicPr>
            <a:picLocks noGrp="1"/>
          </p:cNvPicPr>
          <p:nvPr>
            <p:ph sz="half" idx="2"/>
          </p:nvPr>
        </p:nvPicPr>
        <p:blipFill>
          <a:blip r:embed="rId2"/>
          <a:stretch>
            <a:fillRect/>
          </a:stretch>
        </p:blipFill>
        <p:spPr>
          <a:xfrm>
            <a:off x="4644008" y="3140968"/>
            <a:ext cx="4038600" cy="2524125"/>
          </a:xfrm>
          <a:prstGeom prst="rect">
            <a:avLst/>
          </a:prstGeom>
        </p:spPr>
      </p:pic>
      <p:sp>
        <p:nvSpPr>
          <p:cNvPr id="8" name="Rectangle à coins arrondis 7"/>
          <p:cNvSpPr/>
          <p:nvPr/>
        </p:nvSpPr>
        <p:spPr>
          <a:xfrm>
            <a:off x="4499992" y="1340768"/>
            <a:ext cx="3816424"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Question posée à l’élève:</a:t>
            </a:r>
          </a:p>
          <a:p>
            <a:pPr algn="ctr"/>
            <a:r>
              <a:rPr lang="fr-FR" i="1" dirty="0" smtClean="0"/>
              <a:t>Comment ta réalisation vidéo (images animées) aide-t-elle à la narration (dans tes différentes étapes de métamorphoses) ?</a:t>
            </a:r>
            <a:endParaRPr lang="fr-FR" dirty="0" smtClean="0"/>
          </a:p>
          <a:p>
            <a:pPr algn="ctr"/>
            <a:endParaRPr lang="fr-FR" dirty="0"/>
          </a:p>
        </p:txBody>
      </p:sp>
      <p:sp>
        <p:nvSpPr>
          <p:cNvPr id="9" name="Rectangle 8"/>
          <p:cNvSpPr/>
          <p:nvPr/>
        </p:nvSpPr>
        <p:spPr>
          <a:xfrm>
            <a:off x="683568" y="1556792"/>
            <a:ext cx="3888432"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dirty="0" smtClean="0"/>
              <a:t>Les observables:</a:t>
            </a:r>
          </a:p>
          <a:p>
            <a:r>
              <a:rPr lang="fr-FR" i="1" dirty="0"/>
              <a:t>Insuffisant : L’élève ne parvient pas à élaborer une vidéo prenant en compte les deux temps (avant et la métamorphose).</a:t>
            </a:r>
            <a:endParaRPr lang="fr-FR" dirty="0"/>
          </a:p>
          <a:p>
            <a:r>
              <a:rPr lang="fr-FR" i="1" dirty="0"/>
              <a:t>Fragile : L’élève aborde une temporalité sans exploiter les pistes d’effets narratifs liés à l’usage de l’image numérique.</a:t>
            </a:r>
            <a:endParaRPr lang="fr-FR" dirty="0"/>
          </a:p>
          <a:p>
            <a:r>
              <a:rPr lang="fr-FR" i="1" dirty="0"/>
              <a:t>Satisfaisant : L’élève exploite l’image numérique en introduisant des effets narratifs.</a:t>
            </a:r>
            <a:endParaRPr lang="fr-FR" dirty="0"/>
          </a:p>
          <a:p>
            <a:r>
              <a:rPr lang="fr-FR" i="1" dirty="0"/>
              <a:t>Très bon : l’élève exploite les effets visuels afin d’ajouter un effet plastique complémentaire et cohérent avec la métamorphose.</a:t>
            </a:r>
            <a:endParaRPr lang="fr-FR" dirty="0"/>
          </a:p>
        </p:txBody>
      </p:sp>
    </p:spTree>
    <p:extLst>
      <p:ext uri="{BB962C8B-B14F-4D97-AF65-F5344CB8AC3E}">
        <p14:creationId xmlns:p14="http://schemas.microsoft.com/office/powerpoint/2010/main" val="8498121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367</Words>
  <Application>Microsoft Macintosh PowerPoint</Application>
  <PresentationFormat>Présentation à l'écran (4:3)</PresentationFormat>
  <Paragraphs>68</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Cycle 3</vt:lpstr>
      <vt:lpstr>Questionnement  « La narration visuelle: les compositions plastiques, en deux ou trois dimensions, à des fins de récit ou de témoignage, l’organisation des images fixes et animées pour raconter. »</vt:lpstr>
      <vt:lpstr> La métamorphose : changement complet dans l'aspect, le caractère d'une personne. Synonyme : transformation. </vt:lpstr>
      <vt:lpstr>Expérimenter, Produire, Créer : - 1. Représenter le monde environnement ou donner forme à son imaginaire en explorant divers domaines. </vt:lpstr>
      <vt:lpstr>Les observables</vt:lpstr>
      <vt:lpstr>Présentation PowerPoint</vt:lpstr>
      <vt:lpstr>Mettre en œuvre un projet : . Se repérer dans les étapes de la réalisation d’une production plastique, anticiper les difficultés éventuelles. </vt:lpstr>
      <vt:lpstr>Insuffisant : L’élève ne parvient pas à développer un lien entre les images prélevées et à élaborer une stratégie narrative. Fragile : L’élève anticipe la demande des deux actions et se fait filmer en conséquence. Il exploite les images dans la vidéo mais ne développe pas de stratégie de choix conscient dans le montage. Satisfaisant : L’élève anticipe la demande des deux actions,  et sait exploiter les images afin d’introduire des effets plastiques produisant une narration visuelle. Très bon : L’élève anticipe la demande des deux actions,  et sait exploiter les images afin d’introduire des effets plastiques produisant une narration visuelle ajoutant un élément complémentaire à la métamorphose. </vt:lpstr>
      <vt:lpstr>Expérimenter, produire, créer:  Intégrer l’usage des outils informatiques de travail de l’image.</vt:lpstr>
      <vt:lpstr>Quels sont tes choix au montage? Le montage est l'action d'assembler et de choisir l'ordre des plans de la vidéo.  Le plan est une prise de vue comprise entre le début et l'arrêt de l'appareil qui enregistre les images. Mets une croix dans le tableau ci-dessous:  Répéter les images – répéter des plans Accélérer ou ralentir les images Ajouter des mots ou des phrases Utiliser des effets –  Découper et enlever des parties de plans</vt:lpstr>
      <vt:lpstr>Présentation PowerPoint</vt:lpstr>
      <vt:lpstr>S’exprimer, analyser sa pratique, celle de ses airs; établir une relation avec celle des artistes, s’ouvrir à l’altérité Décrire et interroger à l’aide d’un vocabulaire spécifique ses productions, celle de ses pairs et des œuvres étudiées en classe.</vt:lpstr>
      <vt:lpstr>Les observables:</vt:lpstr>
      <vt:lpstr>Présentation PowerPoint</vt:lpstr>
      <vt:lpstr>Se repérer dans les domaines liés aux arts plastiques,  être sensible aux questions de l’art Décrire des œuvres d’art, en proposer une compréhension personnelle argumentée.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 3</dc:title>
  <dc:creator>utilisateur</dc:creator>
  <cp:lastModifiedBy>Isabelle  Herbet</cp:lastModifiedBy>
  <cp:revision>21</cp:revision>
  <dcterms:created xsi:type="dcterms:W3CDTF">2020-02-20T13:26:11Z</dcterms:created>
  <dcterms:modified xsi:type="dcterms:W3CDTF">2020-03-17T16:58:54Z</dcterms:modified>
</cp:coreProperties>
</file>