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84"/>
  </p:normalViewPr>
  <p:slideViewPr>
    <p:cSldViewPr snapToGrid="0" snapToObjects="1">
      <p:cViewPr varScale="1">
        <p:scale>
          <a:sx n="51" d="100"/>
          <a:sy n="51" d="100"/>
        </p:scale>
        <p:origin x="43"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5631DD-0CE5-814D-B1F3-BBDDF3F2A877}" type="datetimeFigureOut">
              <a:rPr lang="fr-FR" smtClean="0"/>
              <a:t>07/12/2020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E8F7B6-5611-4E47-98A1-032A1ADAABB0}" type="slidenum">
              <a:rPr lang="fr-FR" smtClean="0"/>
              <a:t>‹N°›</a:t>
            </a:fld>
            <a:endParaRPr lang="fr-FR"/>
          </a:p>
        </p:txBody>
      </p:sp>
    </p:spTree>
    <p:extLst>
      <p:ext uri="{BB962C8B-B14F-4D97-AF65-F5344CB8AC3E}">
        <p14:creationId xmlns:p14="http://schemas.microsoft.com/office/powerpoint/2010/main" val="2584346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7D69F6-3BD9-B14D-9D41-0E0AB147C12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C115B67-858A-0D42-A105-951E29EC12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61BDD09-A077-F54D-9134-FC11C582D60E}"/>
              </a:ext>
            </a:extLst>
          </p:cNvPr>
          <p:cNvSpPr>
            <a:spLocks noGrp="1"/>
          </p:cNvSpPr>
          <p:nvPr>
            <p:ph type="dt" sz="half" idx="10"/>
          </p:nvPr>
        </p:nvSpPr>
        <p:spPr/>
        <p:txBody>
          <a:bodyPr/>
          <a:lstStyle/>
          <a:p>
            <a:fld id="{A68EF93E-2C56-CC48-AAA2-78CD01C1B470}" type="datetime1">
              <a:rPr lang="fr-FR" smtClean="0"/>
              <a:t>07/12/2020</a:t>
            </a:fld>
            <a:endParaRPr lang="fr-FR"/>
          </a:p>
        </p:txBody>
      </p:sp>
      <p:sp>
        <p:nvSpPr>
          <p:cNvPr id="5" name="Espace réservé du pied de page 4">
            <a:extLst>
              <a:ext uri="{FF2B5EF4-FFF2-40B4-BE49-F238E27FC236}">
                <a16:creationId xmlns:a16="http://schemas.microsoft.com/office/drawing/2014/main" id="{3F9FC550-88BD-1649-B513-DD6A83A28130}"/>
              </a:ext>
            </a:extLst>
          </p:cNvPr>
          <p:cNvSpPr>
            <a:spLocks noGrp="1"/>
          </p:cNvSpPr>
          <p:nvPr>
            <p:ph type="ftr" sz="quarter" idx="11"/>
          </p:nvPr>
        </p:nvSpPr>
        <p:spPr/>
        <p:txBody>
          <a:bodyPr/>
          <a:lstStyle/>
          <a:p>
            <a:r>
              <a:rPr lang="fr-FR"/>
              <a:t>IA-IPR arts plastiques - Acadmie de Lille</a:t>
            </a:r>
          </a:p>
        </p:txBody>
      </p:sp>
      <p:sp>
        <p:nvSpPr>
          <p:cNvPr id="6" name="Espace réservé du numéro de diapositive 5">
            <a:extLst>
              <a:ext uri="{FF2B5EF4-FFF2-40B4-BE49-F238E27FC236}">
                <a16:creationId xmlns:a16="http://schemas.microsoft.com/office/drawing/2014/main" id="{3E8BEB6C-C9BE-B348-B77E-EF5A65D0EA22}"/>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3283837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64851E-4F3A-FC48-8868-EDFFE0853A3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E7EBB52-609C-254A-962D-5E197FE921A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AD59A92-361F-604A-9CC9-C6360EA937A0}"/>
              </a:ext>
            </a:extLst>
          </p:cNvPr>
          <p:cNvSpPr>
            <a:spLocks noGrp="1"/>
          </p:cNvSpPr>
          <p:nvPr>
            <p:ph type="dt" sz="half" idx="10"/>
          </p:nvPr>
        </p:nvSpPr>
        <p:spPr/>
        <p:txBody>
          <a:bodyPr/>
          <a:lstStyle/>
          <a:p>
            <a:fld id="{13C9FBC0-A431-F84C-B67F-36C1A3C8E3EE}" type="datetime1">
              <a:rPr lang="fr-FR" smtClean="0"/>
              <a:t>07/12/2020</a:t>
            </a:fld>
            <a:endParaRPr lang="fr-FR"/>
          </a:p>
        </p:txBody>
      </p:sp>
      <p:sp>
        <p:nvSpPr>
          <p:cNvPr id="5" name="Espace réservé du pied de page 4">
            <a:extLst>
              <a:ext uri="{FF2B5EF4-FFF2-40B4-BE49-F238E27FC236}">
                <a16:creationId xmlns:a16="http://schemas.microsoft.com/office/drawing/2014/main" id="{A2789582-5B3E-1242-AAD4-3DFFE0738C51}"/>
              </a:ext>
            </a:extLst>
          </p:cNvPr>
          <p:cNvSpPr>
            <a:spLocks noGrp="1"/>
          </p:cNvSpPr>
          <p:nvPr>
            <p:ph type="ftr" sz="quarter" idx="11"/>
          </p:nvPr>
        </p:nvSpPr>
        <p:spPr/>
        <p:txBody>
          <a:bodyPr/>
          <a:lstStyle/>
          <a:p>
            <a:r>
              <a:rPr lang="fr-FR"/>
              <a:t>IA-IPR arts plastiques - Acadmie de Lille</a:t>
            </a:r>
          </a:p>
        </p:txBody>
      </p:sp>
      <p:sp>
        <p:nvSpPr>
          <p:cNvPr id="6" name="Espace réservé du numéro de diapositive 5">
            <a:extLst>
              <a:ext uri="{FF2B5EF4-FFF2-40B4-BE49-F238E27FC236}">
                <a16:creationId xmlns:a16="http://schemas.microsoft.com/office/drawing/2014/main" id="{B6EA4050-5686-074A-B0BA-BDF64063BA80}"/>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26142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F20AE1-6DC3-9A4D-8B36-2DE05FEC568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A9E777F-712F-024B-BFD2-0FDDC1A7B37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6A1A6F-F910-164B-8148-3837E733D33D}"/>
              </a:ext>
            </a:extLst>
          </p:cNvPr>
          <p:cNvSpPr>
            <a:spLocks noGrp="1"/>
          </p:cNvSpPr>
          <p:nvPr>
            <p:ph type="dt" sz="half" idx="10"/>
          </p:nvPr>
        </p:nvSpPr>
        <p:spPr/>
        <p:txBody>
          <a:bodyPr/>
          <a:lstStyle/>
          <a:p>
            <a:fld id="{F94356A1-3FBE-564D-BEF0-38FC17A045D0}" type="datetime1">
              <a:rPr lang="fr-FR" smtClean="0"/>
              <a:t>07/12/2020</a:t>
            </a:fld>
            <a:endParaRPr lang="fr-FR"/>
          </a:p>
        </p:txBody>
      </p:sp>
      <p:sp>
        <p:nvSpPr>
          <p:cNvPr id="5" name="Espace réservé du pied de page 4">
            <a:extLst>
              <a:ext uri="{FF2B5EF4-FFF2-40B4-BE49-F238E27FC236}">
                <a16:creationId xmlns:a16="http://schemas.microsoft.com/office/drawing/2014/main" id="{B0CABE99-A531-8345-B8E1-AA04B12BD57F}"/>
              </a:ext>
            </a:extLst>
          </p:cNvPr>
          <p:cNvSpPr>
            <a:spLocks noGrp="1"/>
          </p:cNvSpPr>
          <p:nvPr>
            <p:ph type="ftr" sz="quarter" idx="11"/>
          </p:nvPr>
        </p:nvSpPr>
        <p:spPr/>
        <p:txBody>
          <a:bodyPr/>
          <a:lstStyle/>
          <a:p>
            <a:r>
              <a:rPr lang="fr-FR"/>
              <a:t>IA-IPR arts plastiques - Acadmie de Lille</a:t>
            </a:r>
          </a:p>
        </p:txBody>
      </p:sp>
      <p:sp>
        <p:nvSpPr>
          <p:cNvPr id="6" name="Espace réservé du numéro de diapositive 5">
            <a:extLst>
              <a:ext uri="{FF2B5EF4-FFF2-40B4-BE49-F238E27FC236}">
                <a16:creationId xmlns:a16="http://schemas.microsoft.com/office/drawing/2014/main" id="{98686E4B-ECA3-3B42-AEC4-9C56AC0B65CC}"/>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83690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1C6838-887E-8543-8CCE-303FEFBCCA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2A1D09C-E6BF-5248-AB56-AB36F5B8507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62FE5F8-EF0C-A445-98FC-771904E81783}"/>
              </a:ext>
            </a:extLst>
          </p:cNvPr>
          <p:cNvSpPr>
            <a:spLocks noGrp="1"/>
          </p:cNvSpPr>
          <p:nvPr>
            <p:ph type="dt" sz="half" idx="10"/>
          </p:nvPr>
        </p:nvSpPr>
        <p:spPr/>
        <p:txBody>
          <a:bodyPr/>
          <a:lstStyle/>
          <a:p>
            <a:fld id="{49AEB21B-2049-F844-8464-75D80BF7F855}" type="datetime1">
              <a:rPr lang="fr-FR" smtClean="0"/>
              <a:t>07/12/2020</a:t>
            </a:fld>
            <a:endParaRPr lang="fr-FR"/>
          </a:p>
        </p:txBody>
      </p:sp>
      <p:sp>
        <p:nvSpPr>
          <p:cNvPr id="5" name="Espace réservé du pied de page 4">
            <a:extLst>
              <a:ext uri="{FF2B5EF4-FFF2-40B4-BE49-F238E27FC236}">
                <a16:creationId xmlns:a16="http://schemas.microsoft.com/office/drawing/2014/main" id="{D56561EA-EBE7-614B-B765-FFE5ED2AEB32}"/>
              </a:ext>
            </a:extLst>
          </p:cNvPr>
          <p:cNvSpPr>
            <a:spLocks noGrp="1"/>
          </p:cNvSpPr>
          <p:nvPr>
            <p:ph type="ftr" sz="quarter" idx="11"/>
          </p:nvPr>
        </p:nvSpPr>
        <p:spPr/>
        <p:txBody>
          <a:bodyPr/>
          <a:lstStyle/>
          <a:p>
            <a:r>
              <a:rPr lang="fr-FR"/>
              <a:t>IA-IPR arts plastiques - Acadmie de Lille</a:t>
            </a:r>
          </a:p>
        </p:txBody>
      </p:sp>
      <p:sp>
        <p:nvSpPr>
          <p:cNvPr id="6" name="Espace réservé du numéro de diapositive 5">
            <a:extLst>
              <a:ext uri="{FF2B5EF4-FFF2-40B4-BE49-F238E27FC236}">
                <a16:creationId xmlns:a16="http://schemas.microsoft.com/office/drawing/2014/main" id="{E851DDAB-A4A2-9B4B-8887-BD7EBA94CDB9}"/>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2499643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C2C573-B4CE-7549-A06C-9F99BD9B6A2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3041FC1-773F-9B4D-B136-4A81697158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B3DABC2-12FB-F045-8346-0D99237D9383}"/>
              </a:ext>
            </a:extLst>
          </p:cNvPr>
          <p:cNvSpPr>
            <a:spLocks noGrp="1"/>
          </p:cNvSpPr>
          <p:nvPr>
            <p:ph type="dt" sz="half" idx="10"/>
          </p:nvPr>
        </p:nvSpPr>
        <p:spPr/>
        <p:txBody>
          <a:bodyPr/>
          <a:lstStyle/>
          <a:p>
            <a:fld id="{01C9E486-5754-2C4E-A29D-23E90E6E6D01}" type="datetime1">
              <a:rPr lang="fr-FR" smtClean="0"/>
              <a:t>07/12/2020</a:t>
            </a:fld>
            <a:endParaRPr lang="fr-FR"/>
          </a:p>
        </p:txBody>
      </p:sp>
      <p:sp>
        <p:nvSpPr>
          <p:cNvPr id="5" name="Espace réservé du pied de page 4">
            <a:extLst>
              <a:ext uri="{FF2B5EF4-FFF2-40B4-BE49-F238E27FC236}">
                <a16:creationId xmlns:a16="http://schemas.microsoft.com/office/drawing/2014/main" id="{1A1B7113-1A5A-244A-961F-56D7A803990A}"/>
              </a:ext>
            </a:extLst>
          </p:cNvPr>
          <p:cNvSpPr>
            <a:spLocks noGrp="1"/>
          </p:cNvSpPr>
          <p:nvPr>
            <p:ph type="ftr" sz="quarter" idx="11"/>
          </p:nvPr>
        </p:nvSpPr>
        <p:spPr/>
        <p:txBody>
          <a:bodyPr/>
          <a:lstStyle/>
          <a:p>
            <a:r>
              <a:rPr lang="fr-FR"/>
              <a:t>IA-IPR arts plastiques - Acadmie de Lille</a:t>
            </a:r>
          </a:p>
        </p:txBody>
      </p:sp>
      <p:sp>
        <p:nvSpPr>
          <p:cNvPr id="6" name="Espace réservé du numéro de diapositive 5">
            <a:extLst>
              <a:ext uri="{FF2B5EF4-FFF2-40B4-BE49-F238E27FC236}">
                <a16:creationId xmlns:a16="http://schemas.microsoft.com/office/drawing/2014/main" id="{72E713ED-0C46-3345-8545-0D7112E4825C}"/>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1906647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A3ECCC-EA6B-C143-81D2-64414DB4C13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1FF8C3F-1A59-B247-8748-BD40AFE09C5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994669D-5682-914B-976F-66F4774ACDA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63A1B4A-5B60-A54E-A683-8FFA323941ED}"/>
              </a:ext>
            </a:extLst>
          </p:cNvPr>
          <p:cNvSpPr>
            <a:spLocks noGrp="1"/>
          </p:cNvSpPr>
          <p:nvPr>
            <p:ph type="dt" sz="half" idx="10"/>
          </p:nvPr>
        </p:nvSpPr>
        <p:spPr/>
        <p:txBody>
          <a:bodyPr/>
          <a:lstStyle/>
          <a:p>
            <a:fld id="{FC823331-E4A4-6048-869C-16761C8546F1}" type="datetime1">
              <a:rPr lang="fr-FR" smtClean="0"/>
              <a:t>07/12/2020</a:t>
            </a:fld>
            <a:endParaRPr lang="fr-FR"/>
          </a:p>
        </p:txBody>
      </p:sp>
      <p:sp>
        <p:nvSpPr>
          <p:cNvPr id="6" name="Espace réservé du pied de page 5">
            <a:extLst>
              <a:ext uri="{FF2B5EF4-FFF2-40B4-BE49-F238E27FC236}">
                <a16:creationId xmlns:a16="http://schemas.microsoft.com/office/drawing/2014/main" id="{B655E0AF-A933-194C-A655-E7C4BC613692}"/>
              </a:ext>
            </a:extLst>
          </p:cNvPr>
          <p:cNvSpPr>
            <a:spLocks noGrp="1"/>
          </p:cNvSpPr>
          <p:nvPr>
            <p:ph type="ftr" sz="quarter" idx="11"/>
          </p:nvPr>
        </p:nvSpPr>
        <p:spPr/>
        <p:txBody>
          <a:bodyPr/>
          <a:lstStyle/>
          <a:p>
            <a:r>
              <a:rPr lang="fr-FR"/>
              <a:t>IA-IPR arts plastiques - Acadmie de Lille</a:t>
            </a:r>
          </a:p>
        </p:txBody>
      </p:sp>
      <p:sp>
        <p:nvSpPr>
          <p:cNvPr id="7" name="Espace réservé du numéro de diapositive 6">
            <a:extLst>
              <a:ext uri="{FF2B5EF4-FFF2-40B4-BE49-F238E27FC236}">
                <a16:creationId xmlns:a16="http://schemas.microsoft.com/office/drawing/2014/main" id="{6098A039-77BB-FE4A-AD45-A7281D0D493D}"/>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4082498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F3A211-E48C-F448-AAA9-DB7F902A3F3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7A72FD3-794E-8140-A25F-764D48D34D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FEEE434-C873-CD47-9510-88C262DC06F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3B8327B-DB17-2D4F-B43C-1F56DB2120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6D97DD0-F0A4-E547-81A6-4E53869A605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F832BB6-1518-2E42-B4D2-2403912E40D5}"/>
              </a:ext>
            </a:extLst>
          </p:cNvPr>
          <p:cNvSpPr>
            <a:spLocks noGrp="1"/>
          </p:cNvSpPr>
          <p:nvPr>
            <p:ph type="dt" sz="half" idx="10"/>
          </p:nvPr>
        </p:nvSpPr>
        <p:spPr/>
        <p:txBody>
          <a:bodyPr/>
          <a:lstStyle/>
          <a:p>
            <a:fld id="{4A3A3547-2F81-FC40-B96A-DCCB642D3DB6}" type="datetime1">
              <a:rPr lang="fr-FR" smtClean="0"/>
              <a:t>07/12/2020</a:t>
            </a:fld>
            <a:endParaRPr lang="fr-FR"/>
          </a:p>
        </p:txBody>
      </p:sp>
      <p:sp>
        <p:nvSpPr>
          <p:cNvPr id="8" name="Espace réservé du pied de page 7">
            <a:extLst>
              <a:ext uri="{FF2B5EF4-FFF2-40B4-BE49-F238E27FC236}">
                <a16:creationId xmlns:a16="http://schemas.microsoft.com/office/drawing/2014/main" id="{97284AAB-8FA7-2D4A-92A9-F586F8D4062A}"/>
              </a:ext>
            </a:extLst>
          </p:cNvPr>
          <p:cNvSpPr>
            <a:spLocks noGrp="1"/>
          </p:cNvSpPr>
          <p:nvPr>
            <p:ph type="ftr" sz="quarter" idx="11"/>
          </p:nvPr>
        </p:nvSpPr>
        <p:spPr/>
        <p:txBody>
          <a:bodyPr/>
          <a:lstStyle/>
          <a:p>
            <a:r>
              <a:rPr lang="fr-FR"/>
              <a:t>IA-IPR arts plastiques - Acadmie de Lille</a:t>
            </a:r>
          </a:p>
        </p:txBody>
      </p:sp>
      <p:sp>
        <p:nvSpPr>
          <p:cNvPr id="9" name="Espace réservé du numéro de diapositive 8">
            <a:extLst>
              <a:ext uri="{FF2B5EF4-FFF2-40B4-BE49-F238E27FC236}">
                <a16:creationId xmlns:a16="http://schemas.microsoft.com/office/drawing/2014/main" id="{6ED67C75-2A9A-134B-8308-E402FD185DC5}"/>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1351728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B044B9-76D7-974E-BA4A-AD183482D73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84711A3-78D4-0F42-AE10-B1CF83CA3397}"/>
              </a:ext>
            </a:extLst>
          </p:cNvPr>
          <p:cNvSpPr>
            <a:spLocks noGrp="1"/>
          </p:cNvSpPr>
          <p:nvPr>
            <p:ph type="dt" sz="half" idx="10"/>
          </p:nvPr>
        </p:nvSpPr>
        <p:spPr/>
        <p:txBody>
          <a:bodyPr/>
          <a:lstStyle/>
          <a:p>
            <a:fld id="{AB060B62-D220-2F40-B8C9-7491404B7D00}" type="datetime1">
              <a:rPr lang="fr-FR" smtClean="0"/>
              <a:t>07/12/2020</a:t>
            </a:fld>
            <a:endParaRPr lang="fr-FR"/>
          </a:p>
        </p:txBody>
      </p:sp>
      <p:sp>
        <p:nvSpPr>
          <p:cNvPr id="4" name="Espace réservé du pied de page 3">
            <a:extLst>
              <a:ext uri="{FF2B5EF4-FFF2-40B4-BE49-F238E27FC236}">
                <a16:creationId xmlns:a16="http://schemas.microsoft.com/office/drawing/2014/main" id="{6FD86470-74A2-BD4A-81FF-71684E2698B0}"/>
              </a:ext>
            </a:extLst>
          </p:cNvPr>
          <p:cNvSpPr>
            <a:spLocks noGrp="1"/>
          </p:cNvSpPr>
          <p:nvPr>
            <p:ph type="ftr" sz="quarter" idx="11"/>
          </p:nvPr>
        </p:nvSpPr>
        <p:spPr/>
        <p:txBody>
          <a:bodyPr/>
          <a:lstStyle/>
          <a:p>
            <a:r>
              <a:rPr lang="fr-FR"/>
              <a:t>IA-IPR arts plastiques - Acadmie de Lille</a:t>
            </a:r>
          </a:p>
        </p:txBody>
      </p:sp>
      <p:sp>
        <p:nvSpPr>
          <p:cNvPr id="5" name="Espace réservé du numéro de diapositive 4">
            <a:extLst>
              <a:ext uri="{FF2B5EF4-FFF2-40B4-BE49-F238E27FC236}">
                <a16:creationId xmlns:a16="http://schemas.microsoft.com/office/drawing/2014/main" id="{7C77B62A-A717-444F-9937-E30891BE6A77}"/>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10921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8303FE4-04A3-594D-9C5B-D826E0CF8336}"/>
              </a:ext>
            </a:extLst>
          </p:cNvPr>
          <p:cNvSpPr>
            <a:spLocks noGrp="1"/>
          </p:cNvSpPr>
          <p:nvPr>
            <p:ph type="dt" sz="half" idx="10"/>
          </p:nvPr>
        </p:nvSpPr>
        <p:spPr/>
        <p:txBody>
          <a:bodyPr/>
          <a:lstStyle/>
          <a:p>
            <a:fld id="{B2B9AB5E-19C7-0E4C-B973-6E308F9A9E4C}" type="datetime1">
              <a:rPr lang="fr-FR" smtClean="0"/>
              <a:t>07/12/2020</a:t>
            </a:fld>
            <a:endParaRPr lang="fr-FR"/>
          </a:p>
        </p:txBody>
      </p:sp>
      <p:sp>
        <p:nvSpPr>
          <p:cNvPr id="3" name="Espace réservé du pied de page 2">
            <a:extLst>
              <a:ext uri="{FF2B5EF4-FFF2-40B4-BE49-F238E27FC236}">
                <a16:creationId xmlns:a16="http://schemas.microsoft.com/office/drawing/2014/main" id="{DCC5463C-C82A-8943-A345-501A98B22615}"/>
              </a:ext>
            </a:extLst>
          </p:cNvPr>
          <p:cNvSpPr>
            <a:spLocks noGrp="1"/>
          </p:cNvSpPr>
          <p:nvPr>
            <p:ph type="ftr" sz="quarter" idx="11"/>
          </p:nvPr>
        </p:nvSpPr>
        <p:spPr/>
        <p:txBody>
          <a:bodyPr/>
          <a:lstStyle/>
          <a:p>
            <a:r>
              <a:rPr lang="fr-FR"/>
              <a:t>IA-IPR arts plastiques - Acadmie de Lille</a:t>
            </a:r>
          </a:p>
        </p:txBody>
      </p:sp>
      <p:sp>
        <p:nvSpPr>
          <p:cNvPr id="4" name="Espace réservé du numéro de diapositive 3">
            <a:extLst>
              <a:ext uri="{FF2B5EF4-FFF2-40B4-BE49-F238E27FC236}">
                <a16:creationId xmlns:a16="http://schemas.microsoft.com/office/drawing/2014/main" id="{0582844F-7968-0E4D-AFD9-D463F21D260B}"/>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1048018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4391D-62AA-224C-A5E7-5C7CEF71092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39C2FA2-76E1-7143-BA2B-4DAF67E348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259AE65-EF09-7F40-A2BB-0E8CF998B5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F8378C0-8E10-E144-9406-CFDCA63554EE}"/>
              </a:ext>
            </a:extLst>
          </p:cNvPr>
          <p:cNvSpPr>
            <a:spLocks noGrp="1"/>
          </p:cNvSpPr>
          <p:nvPr>
            <p:ph type="dt" sz="half" idx="10"/>
          </p:nvPr>
        </p:nvSpPr>
        <p:spPr/>
        <p:txBody>
          <a:bodyPr/>
          <a:lstStyle/>
          <a:p>
            <a:fld id="{B778051D-F675-FB4D-84E4-EB3CD70A879C}" type="datetime1">
              <a:rPr lang="fr-FR" smtClean="0"/>
              <a:t>07/12/2020</a:t>
            </a:fld>
            <a:endParaRPr lang="fr-FR"/>
          </a:p>
        </p:txBody>
      </p:sp>
      <p:sp>
        <p:nvSpPr>
          <p:cNvPr id="6" name="Espace réservé du pied de page 5">
            <a:extLst>
              <a:ext uri="{FF2B5EF4-FFF2-40B4-BE49-F238E27FC236}">
                <a16:creationId xmlns:a16="http://schemas.microsoft.com/office/drawing/2014/main" id="{139EE3AD-EF42-3D49-9DE9-131E11E06816}"/>
              </a:ext>
            </a:extLst>
          </p:cNvPr>
          <p:cNvSpPr>
            <a:spLocks noGrp="1"/>
          </p:cNvSpPr>
          <p:nvPr>
            <p:ph type="ftr" sz="quarter" idx="11"/>
          </p:nvPr>
        </p:nvSpPr>
        <p:spPr/>
        <p:txBody>
          <a:bodyPr/>
          <a:lstStyle/>
          <a:p>
            <a:r>
              <a:rPr lang="fr-FR"/>
              <a:t>IA-IPR arts plastiques - Acadmie de Lille</a:t>
            </a:r>
          </a:p>
        </p:txBody>
      </p:sp>
      <p:sp>
        <p:nvSpPr>
          <p:cNvPr id="7" name="Espace réservé du numéro de diapositive 6">
            <a:extLst>
              <a:ext uri="{FF2B5EF4-FFF2-40B4-BE49-F238E27FC236}">
                <a16:creationId xmlns:a16="http://schemas.microsoft.com/office/drawing/2014/main" id="{5D6D761E-35FC-274B-825C-520D186105BB}"/>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143959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CD6290-7D8D-E942-9745-3454B2A8FAE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B4E97CA-AF4D-734C-9656-F20190791D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AB6ED1E-2891-C34D-A499-A3C3EC481D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5B13F0B-8560-A241-928B-C1A052281A27}"/>
              </a:ext>
            </a:extLst>
          </p:cNvPr>
          <p:cNvSpPr>
            <a:spLocks noGrp="1"/>
          </p:cNvSpPr>
          <p:nvPr>
            <p:ph type="dt" sz="half" idx="10"/>
          </p:nvPr>
        </p:nvSpPr>
        <p:spPr/>
        <p:txBody>
          <a:bodyPr/>
          <a:lstStyle/>
          <a:p>
            <a:fld id="{8245A079-4819-3F4B-BF2D-3141151F2497}" type="datetime1">
              <a:rPr lang="fr-FR" smtClean="0"/>
              <a:t>07/12/2020</a:t>
            </a:fld>
            <a:endParaRPr lang="fr-FR"/>
          </a:p>
        </p:txBody>
      </p:sp>
      <p:sp>
        <p:nvSpPr>
          <p:cNvPr id="6" name="Espace réservé du pied de page 5">
            <a:extLst>
              <a:ext uri="{FF2B5EF4-FFF2-40B4-BE49-F238E27FC236}">
                <a16:creationId xmlns:a16="http://schemas.microsoft.com/office/drawing/2014/main" id="{51E83324-2A7B-9745-86AA-8D99D76B02CF}"/>
              </a:ext>
            </a:extLst>
          </p:cNvPr>
          <p:cNvSpPr>
            <a:spLocks noGrp="1"/>
          </p:cNvSpPr>
          <p:nvPr>
            <p:ph type="ftr" sz="quarter" idx="11"/>
          </p:nvPr>
        </p:nvSpPr>
        <p:spPr/>
        <p:txBody>
          <a:bodyPr/>
          <a:lstStyle/>
          <a:p>
            <a:r>
              <a:rPr lang="fr-FR"/>
              <a:t>IA-IPR arts plastiques - Acadmie de Lille</a:t>
            </a:r>
          </a:p>
        </p:txBody>
      </p:sp>
      <p:sp>
        <p:nvSpPr>
          <p:cNvPr id="7" name="Espace réservé du numéro de diapositive 6">
            <a:extLst>
              <a:ext uri="{FF2B5EF4-FFF2-40B4-BE49-F238E27FC236}">
                <a16:creationId xmlns:a16="http://schemas.microsoft.com/office/drawing/2014/main" id="{1FFFF917-F66E-0F4C-BFC4-C0D099331B9E}"/>
              </a:ext>
            </a:extLst>
          </p:cNvPr>
          <p:cNvSpPr>
            <a:spLocks noGrp="1"/>
          </p:cNvSpPr>
          <p:nvPr>
            <p:ph type="sldNum" sz="quarter" idx="12"/>
          </p:nvPr>
        </p:nvSpPr>
        <p:spPr/>
        <p:txBody>
          <a:bodyPr/>
          <a:lstStyle/>
          <a:p>
            <a:fld id="{5A884FC4-6979-B54F-896D-988B5D58C5CB}" type="slidenum">
              <a:rPr lang="fr-FR" smtClean="0"/>
              <a:t>‹N°›</a:t>
            </a:fld>
            <a:endParaRPr lang="fr-FR"/>
          </a:p>
        </p:txBody>
      </p:sp>
    </p:spTree>
    <p:extLst>
      <p:ext uri="{BB962C8B-B14F-4D97-AF65-F5344CB8AC3E}">
        <p14:creationId xmlns:p14="http://schemas.microsoft.com/office/powerpoint/2010/main" val="278414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E24907-F7CD-6C46-9128-4303230BF8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8CF17B1-0636-584A-980E-4ABEECE8D3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6248BB-B09E-744B-A49E-22F2716AEA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CFF58-463D-7243-BCA5-E70099B2CACD}" type="datetime1">
              <a:rPr lang="fr-FR" smtClean="0"/>
              <a:t>07/12/2020</a:t>
            </a:fld>
            <a:endParaRPr lang="fr-FR"/>
          </a:p>
        </p:txBody>
      </p:sp>
      <p:sp>
        <p:nvSpPr>
          <p:cNvPr id="5" name="Espace réservé du pied de page 4">
            <a:extLst>
              <a:ext uri="{FF2B5EF4-FFF2-40B4-BE49-F238E27FC236}">
                <a16:creationId xmlns:a16="http://schemas.microsoft.com/office/drawing/2014/main" id="{68E91662-D95B-7446-8184-0C090985BB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IA-IPR arts plastiques - Acadmie de Lille</a:t>
            </a:r>
          </a:p>
        </p:txBody>
      </p:sp>
      <p:sp>
        <p:nvSpPr>
          <p:cNvPr id="6" name="Espace réservé du numéro de diapositive 5">
            <a:extLst>
              <a:ext uri="{FF2B5EF4-FFF2-40B4-BE49-F238E27FC236}">
                <a16:creationId xmlns:a16="http://schemas.microsoft.com/office/drawing/2014/main" id="{2E311926-1F28-3849-9F8A-568FE9260B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84FC4-6979-B54F-896D-988B5D58C5CB}" type="slidenum">
              <a:rPr lang="fr-FR" smtClean="0"/>
              <a:t>‹N°›</a:t>
            </a:fld>
            <a:endParaRPr lang="fr-FR"/>
          </a:p>
        </p:txBody>
      </p:sp>
    </p:spTree>
    <p:extLst>
      <p:ext uri="{BB962C8B-B14F-4D97-AF65-F5344CB8AC3E}">
        <p14:creationId xmlns:p14="http://schemas.microsoft.com/office/powerpoint/2010/main" val="3498974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ctrTitle"/>
          </p:nvPr>
        </p:nvSpPr>
        <p:spPr>
          <a:xfrm>
            <a:off x="3045368" y="2043663"/>
            <a:ext cx="6105194" cy="2031055"/>
          </a:xfrm>
        </p:spPr>
        <p:txBody>
          <a:bodyPr>
            <a:normAutofit/>
          </a:bodyPr>
          <a:lstStyle/>
          <a:p>
            <a:r>
              <a:rPr lang="fr-FR" sz="4700">
                <a:solidFill>
                  <a:srgbClr val="FFFFFF"/>
                </a:solidFill>
              </a:rPr>
              <a:t>DEVELOPPER DES COMPETENCES A L’ORAL</a:t>
            </a:r>
          </a:p>
        </p:txBody>
      </p:sp>
      <p:sp>
        <p:nvSpPr>
          <p:cNvPr id="3" name="Sous-titre 2"/>
          <p:cNvSpPr>
            <a:spLocks noGrp="1"/>
          </p:cNvSpPr>
          <p:nvPr>
            <p:ph type="subTitle" idx="1"/>
          </p:nvPr>
        </p:nvSpPr>
        <p:spPr>
          <a:xfrm>
            <a:off x="3045368" y="4074718"/>
            <a:ext cx="6105194" cy="682079"/>
          </a:xfrm>
        </p:spPr>
        <p:txBody>
          <a:bodyPr>
            <a:normAutofit/>
          </a:bodyPr>
          <a:lstStyle/>
          <a:p>
            <a:r>
              <a:rPr lang="fr-FR" sz="1500">
                <a:solidFill>
                  <a:srgbClr val="FFFFFF"/>
                </a:solidFill>
              </a:rPr>
              <a:t>Je parle, tu dis, nous écoutons: apprendre avec l’oral</a:t>
            </a:r>
          </a:p>
          <a:p>
            <a:r>
              <a:rPr lang="fr-FR" sz="1500">
                <a:solidFill>
                  <a:srgbClr val="FFFFFF"/>
                </a:solidFill>
              </a:rPr>
              <a:t>Dossier de veille de l’IFE n°117- Avril 2017</a:t>
            </a:r>
          </a:p>
        </p:txBody>
      </p:sp>
      <p:sp>
        <p:nvSpPr>
          <p:cNvPr id="4" name="Espace réservé du pied de page 3">
            <a:extLst>
              <a:ext uri="{FF2B5EF4-FFF2-40B4-BE49-F238E27FC236}">
                <a16:creationId xmlns:a16="http://schemas.microsoft.com/office/drawing/2014/main" id="{9114FD33-6E30-9042-BA53-17A345E59959}"/>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1126109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1EBADBCA-DA20-4279-93C6-011DEF18AA7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42953" t="3964" b="3964"/>
          <a:stretch>
            <a:fillRect/>
          </a:stretch>
        </p:blipFill>
        <p:spPr>
          <a:xfrm>
            <a:off x="0" y="1"/>
            <a:ext cx="7554138" cy="6857999"/>
          </a:xfrm>
          <a:custGeom>
            <a:avLst/>
            <a:gdLst>
              <a:gd name="connsiteX0" fmla="*/ 0 w 7554138"/>
              <a:gd name="connsiteY0" fmla="*/ 0 h 6857999"/>
              <a:gd name="connsiteX1" fmla="*/ 7554138 w 7554138"/>
              <a:gd name="connsiteY1" fmla="*/ 0 h 6857999"/>
              <a:gd name="connsiteX2" fmla="*/ 7554138 w 7554138"/>
              <a:gd name="connsiteY2" fmla="*/ 6857999 h 6857999"/>
              <a:gd name="connsiteX3" fmla="*/ 0 w 7554138"/>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7554138" h="6857999">
                <a:moveTo>
                  <a:pt x="0" y="0"/>
                </a:moveTo>
                <a:lnTo>
                  <a:pt x="7554138" y="0"/>
                </a:lnTo>
                <a:lnTo>
                  <a:pt x="7554138" y="6857999"/>
                </a:lnTo>
                <a:lnTo>
                  <a:pt x="0" y="6857999"/>
                </a:lnTo>
                <a:close/>
              </a:path>
            </a:pathLst>
          </a:custGeom>
        </p:spPr>
      </p:pic>
      <p:sp>
        <p:nvSpPr>
          <p:cNvPr id="2" name="Titre 1"/>
          <p:cNvSpPr>
            <a:spLocks noGrp="1"/>
          </p:cNvSpPr>
          <p:nvPr>
            <p:ph type="title"/>
          </p:nvPr>
        </p:nvSpPr>
        <p:spPr>
          <a:xfrm>
            <a:off x="640080" y="1243013"/>
            <a:ext cx="3855720" cy="4371974"/>
          </a:xfrm>
        </p:spPr>
        <p:txBody>
          <a:bodyPr>
            <a:normAutofit/>
          </a:bodyPr>
          <a:lstStyle/>
          <a:p>
            <a:r>
              <a:rPr lang="fr-FR">
                <a:solidFill>
                  <a:srgbClr val="FFFFFF"/>
                </a:solidFill>
              </a:rPr>
              <a:t>COMMENT APPRENDRE AVEC L’ORAL?</a:t>
            </a:r>
          </a:p>
        </p:txBody>
      </p:sp>
      <p:sp>
        <p:nvSpPr>
          <p:cNvPr id="12" name="Rectangle 11">
            <a:extLst>
              <a:ext uri="{FF2B5EF4-FFF2-40B4-BE49-F238E27FC236}">
                <a16:creationId xmlns:a16="http://schemas.microsoft.com/office/drawing/2014/main" id="{4735DC46-5663-471D-AADB-81E00E65BC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850" y="0"/>
            <a:ext cx="539115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p:cNvSpPr>
            <a:spLocks noGrp="1"/>
          </p:cNvSpPr>
          <p:nvPr>
            <p:ph idx="1"/>
          </p:nvPr>
        </p:nvSpPr>
        <p:spPr>
          <a:xfrm>
            <a:off x="6172200" y="804672"/>
            <a:ext cx="5221224" cy="5230368"/>
          </a:xfrm>
        </p:spPr>
        <p:txBody>
          <a:bodyPr anchor="ctr">
            <a:normAutofit/>
          </a:bodyPr>
          <a:lstStyle/>
          <a:p>
            <a:r>
              <a:rPr lang="fr-FR" sz="1500" dirty="0">
                <a:solidFill>
                  <a:srgbClr val="000000"/>
                </a:solidFill>
              </a:rPr>
              <a:t>L’oral multidimensionnel:</a:t>
            </a:r>
          </a:p>
          <a:p>
            <a:r>
              <a:rPr lang="fr-FR" sz="1500" dirty="0">
                <a:solidFill>
                  <a:srgbClr val="000000"/>
                </a:solidFill>
              </a:rPr>
              <a:t>Oral au sens phonique, écrit au sens graphique entretiennent des liens</a:t>
            </a:r>
          </a:p>
          <a:p>
            <a:r>
              <a:rPr lang="fr-FR" sz="1500" dirty="0">
                <a:solidFill>
                  <a:srgbClr val="000000"/>
                </a:solidFill>
              </a:rPr>
              <a:t>Complexité de l’oral: les éléments linguistiques (connaissances phonologiques, morphologiques et syntaxiques), les éléments communicationnels (règles discursives, psychologiques,  culturelles et sociales, les éléments corporels (gestes, mimiques), les éléments </a:t>
            </a:r>
            <a:r>
              <a:rPr lang="fr-FR" sz="1500" dirty="0" err="1">
                <a:solidFill>
                  <a:srgbClr val="000000"/>
                </a:solidFill>
              </a:rPr>
              <a:t>voco-accoustiques</a:t>
            </a:r>
            <a:r>
              <a:rPr lang="fr-FR" sz="1500" dirty="0">
                <a:solidFill>
                  <a:srgbClr val="000000"/>
                </a:solidFill>
              </a:rPr>
              <a:t> ( intonation, vitesse d’élocution ).</a:t>
            </a:r>
          </a:p>
          <a:p>
            <a:r>
              <a:rPr lang="fr-FR" sz="1500" dirty="0">
                <a:solidFill>
                  <a:srgbClr val="000000"/>
                </a:solidFill>
              </a:rPr>
              <a:t>L’ensemble de ces éléments dépendent de domaines différents:</a:t>
            </a:r>
          </a:p>
          <a:p>
            <a:r>
              <a:rPr lang="fr-FR" sz="1500" dirty="0">
                <a:solidFill>
                  <a:srgbClr val="000000"/>
                </a:solidFill>
              </a:rPr>
              <a:t>Composantes psychologiques (image de soi), composantes  physiques (appareil phonatoire, corps), composantes pragmatiques( capacité à s’adapter), composantes discursives et langagières (savoir argumenter), composantes linguistiques (niveau de maitrise de la </a:t>
            </a:r>
            <a:r>
              <a:rPr lang="fr-FR" sz="1500" dirty="0" smtClean="0">
                <a:solidFill>
                  <a:srgbClr val="000000"/>
                </a:solidFill>
              </a:rPr>
              <a:t>langue</a:t>
            </a:r>
            <a:r>
              <a:rPr lang="fr-FR" sz="1500" dirty="0">
                <a:solidFill>
                  <a:srgbClr val="000000"/>
                </a:solidFill>
              </a:rPr>
              <a:t>), composantes </a:t>
            </a:r>
            <a:r>
              <a:rPr lang="fr-FR" sz="1500" dirty="0" smtClean="0">
                <a:solidFill>
                  <a:srgbClr val="000000"/>
                </a:solidFill>
              </a:rPr>
              <a:t>prosodiques   ( </a:t>
            </a:r>
            <a:r>
              <a:rPr lang="fr-FR" sz="1500" dirty="0">
                <a:solidFill>
                  <a:srgbClr val="000000"/>
                </a:solidFill>
              </a:rPr>
              <a:t>inflexion, </a:t>
            </a:r>
            <a:r>
              <a:rPr lang="fr-FR" sz="1500" dirty="0" smtClean="0">
                <a:solidFill>
                  <a:srgbClr val="000000"/>
                </a:solidFill>
              </a:rPr>
              <a:t>ton), </a:t>
            </a:r>
            <a:r>
              <a:rPr lang="fr-FR" sz="1500" dirty="0">
                <a:solidFill>
                  <a:srgbClr val="000000"/>
                </a:solidFill>
              </a:rPr>
              <a:t>composantes métalinguistiques (capacité à réguler son discours)</a:t>
            </a:r>
          </a:p>
          <a:p>
            <a:r>
              <a:rPr lang="fr-FR" sz="1500" dirty="0">
                <a:solidFill>
                  <a:srgbClr val="000000"/>
                </a:solidFill>
              </a:rPr>
              <a:t>Certaines de ces composantes sont communes à l’écrit et à l’oral</a:t>
            </a:r>
          </a:p>
        </p:txBody>
      </p:sp>
      <p:sp>
        <p:nvSpPr>
          <p:cNvPr id="4" name="Espace réservé du pied de page 3">
            <a:extLst>
              <a:ext uri="{FF2B5EF4-FFF2-40B4-BE49-F238E27FC236}">
                <a16:creationId xmlns:a16="http://schemas.microsoft.com/office/drawing/2014/main" id="{983B5EC3-A86A-004E-9DE0-A692ED920CB9}"/>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294688358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63C11A00-A2A3-417C-B33D-DC753ED7C3B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4" name="Espace réservé du contenu 3"/>
          <p:cNvSpPr>
            <a:spLocks noGrp="1"/>
          </p:cNvSpPr>
          <p:nvPr>
            <p:ph idx="1"/>
          </p:nvPr>
        </p:nvSpPr>
        <p:spPr>
          <a:xfrm>
            <a:off x="2618437" y="2371725"/>
            <a:ext cx="6955124" cy="3038475"/>
          </a:xfrm>
        </p:spPr>
        <p:txBody>
          <a:bodyPr anchor="t">
            <a:normAutofit lnSpcReduction="10000"/>
          </a:bodyPr>
          <a:lstStyle/>
          <a:p>
            <a:r>
              <a:rPr lang="fr-FR" sz="2000" dirty="0">
                <a:solidFill>
                  <a:srgbClr val="FFFFFF"/>
                </a:solidFill>
              </a:rPr>
              <a:t>On ne parle pas d’un oral mais des oraux</a:t>
            </a:r>
          </a:p>
          <a:p>
            <a:r>
              <a:rPr lang="fr-FR" sz="2000" dirty="0">
                <a:solidFill>
                  <a:srgbClr val="FFFFFF"/>
                </a:solidFill>
              </a:rPr>
              <a:t>- l’oral objet d’apprentissage</a:t>
            </a:r>
          </a:p>
          <a:p>
            <a:r>
              <a:rPr lang="fr-FR" sz="2000" dirty="0">
                <a:solidFill>
                  <a:srgbClr val="FFFFFF"/>
                </a:solidFill>
              </a:rPr>
              <a:t>- l’oral outil au service des apprentissages (penser)</a:t>
            </a:r>
          </a:p>
          <a:p>
            <a:r>
              <a:rPr lang="fr-FR" sz="2000" dirty="0">
                <a:solidFill>
                  <a:srgbClr val="FFFFFF"/>
                </a:solidFill>
              </a:rPr>
              <a:t>- l’</a:t>
            </a:r>
            <a:r>
              <a:rPr lang="fr-FR" sz="2000" dirty="0" err="1">
                <a:solidFill>
                  <a:srgbClr val="FFFFFF"/>
                </a:solidFill>
              </a:rPr>
              <a:t>oralisation</a:t>
            </a:r>
            <a:r>
              <a:rPr lang="fr-FR" sz="2000" dirty="0">
                <a:solidFill>
                  <a:srgbClr val="FFFFFF"/>
                </a:solidFill>
              </a:rPr>
              <a:t> (on prête sa voix à un texte)</a:t>
            </a:r>
          </a:p>
          <a:p>
            <a:r>
              <a:rPr lang="fr-FR" sz="2000" dirty="0">
                <a:solidFill>
                  <a:srgbClr val="FFFFFF"/>
                </a:solidFill>
              </a:rPr>
              <a:t>- l’oral expression de soi</a:t>
            </a:r>
          </a:p>
          <a:p>
            <a:r>
              <a:rPr lang="fr-FR" sz="2000" dirty="0">
                <a:solidFill>
                  <a:srgbClr val="FFFFFF"/>
                </a:solidFill>
              </a:rPr>
              <a:t>- l’oral </a:t>
            </a:r>
            <a:r>
              <a:rPr lang="fr-FR" sz="2000" dirty="0" err="1">
                <a:solidFill>
                  <a:srgbClr val="FFFFFF"/>
                </a:solidFill>
              </a:rPr>
              <a:t>monogéré</a:t>
            </a:r>
            <a:r>
              <a:rPr lang="fr-FR" sz="2000" dirty="0">
                <a:solidFill>
                  <a:srgbClr val="FFFFFF"/>
                </a:solidFill>
              </a:rPr>
              <a:t> (raconter, décrire, </a:t>
            </a:r>
            <a:r>
              <a:rPr lang="fr-FR" sz="2000" dirty="0" smtClean="0">
                <a:solidFill>
                  <a:srgbClr val="FFFFFF"/>
                </a:solidFill>
              </a:rPr>
              <a:t>expliquer, expliciter, reformuler, argumenter, synthétiser, résumer…)</a:t>
            </a:r>
            <a:endParaRPr lang="fr-FR" sz="2000" dirty="0">
              <a:solidFill>
                <a:srgbClr val="FFFFFF"/>
              </a:solidFill>
            </a:endParaRPr>
          </a:p>
          <a:p>
            <a:r>
              <a:rPr lang="fr-FR" sz="2000" dirty="0">
                <a:solidFill>
                  <a:srgbClr val="FFFFFF"/>
                </a:solidFill>
              </a:rPr>
              <a:t>- l’oral </a:t>
            </a:r>
            <a:r>
              <a:rPr lang="fr-FR" sz="2000" dirty="0" err="1">
                <a:solidFill>
                  <a:srgbClr val="FFFFFF"/>
                </a:solidFill>
              </a:rPr>
              <a:t>polygéré</a:t>
            </a:r>
            <a:r>
              <a:rPr lang="fr-FR" sz="2000" dirty="0">
                <a:solidFill>
                  <a:srgbClr val="FFFFFF"/>
                </a:solidFill>
              </a:rPr>
              <a:t> (à plusieurs)</a:t>
            </a:r>
          </a:p>
        </p:txBody>
      </p:sp>
      <p:sp>
        <p:nvSpPr>
          <p:cNvPr id="2" name="Espace réservé du pied de page 1">
            <a:extLst>
              <a:ext uri="{FF2B5EF4-FFF2-40B4-BE49-F238E27FC236}">
                <a16:creationId xmlns:a16="http://schemas.microsoft.com/office/drawing/2014/main" id="{BE75514E-9787-5043-90BC-3B0A7C0DB94A}"/>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335780975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7125"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itre 1"/>
          <p:cNvSpPr>
            <a:spLocks noGrp="1"/>
          </p:cNvSpPr>
          <p:nvPr>
            <p:ph type="title"/>
          </p:nvPr>
        </p:nvSpPr>
        <p:spPr>
          <a:xfrm>
            <a:off x="801340" y="802955"/>
            <a:ext cx="4977976" cy="1454051"/>
          </a:xfrm>
        </p:spPr>
        <p:txBody>
          <a:bodyPr>
            <a:normAutofit/>
          </a:bodyPr>
          <a:lstStyle/>
          <a:p>
            <a:r>
              <a:rPr lang="fr-FR">
                <a:solidFill>
                  <a:srgbClr val="000000"/>
                </a:solidFill>
              </a:rPr>
              <a:t>Les habiletés verbales</a:t>
            </a:r>
          </a:p>
        </p:txBody>
      </p:sp>
      <p:sp>
        <p:nvSpPr>
          <p:cNvPr id="3" name="Espace réservé du contenu 2"/>
          <p:cNvSpPr>
            <a:spLocks noGrp="1"/>
          </p:cNvSpPr>
          <p:nvPr>
            <p:ph idx="1"/>
          </p:nvPr>
        </p:nvSpPr>
        <p:spPr>
          <a:xfrm>
            <a:off x="797809" y="2421682"/>
            <a:ext cx="4977578" cy="3639289"/>
          </a:xfrm>
        </p:spPr>
        <p:txBody>
          <a:bodyPr anchor="ctr">
            <a:normAutofit/>
          </a:bodyPr>
          <a:lstStyle/>
          <a:p>
            <a:r>
              <a:rPr lang="fr-FR" sz="1400" dirty="0">
                <a:solidFill>
                  <a:srgbClr val="000000"/>
                </a:solidFill>
              </a:rPr>
              <a:t>Savoir attendre son tour</a:t>
            </a:r>
          </a:p>
          <a:p>
            <a:r>
              <a:rPr lang="fr-FR" sz="1400" dirty="0">
                <a:solidFill>
                  <a:srgbClr val="000000"/>
                </a:solidFill>
              </a:rPr>
              <a:t>Savoir écouter, mémoriser</a:t>
            </a:r>
          </a:p>
          <a:p>
            <a:r>
              <a:rPr lang="fr-FR" sz="1400" dirty="0">
                <a:solidFill>
                  <a:srgbClr val="000000"/>
                </a:solidFill>
              </a:rPr>
              <a:t>Savoir parler à propos</a:t>
            </a:r>
          </a:p>
          <a:p>
            <a:r>
              <a:rPr lang="fr-FR" sz="1400" dirty="0">
                <a:solidFill>
                  <a:srgbClr val="000000"/>
                </a:solidFill>
              </a:rPr>
              <a:t>Savoir utiliser </a:t>
            </a:r>
            <a:r>
              <a:rPr lang="fr-FR" sz="1400" dirty="0" smtClean="0">
                <a:solidFill>
                  <a:srgbClr val="000000"/>
                </a:solidFill>
              </a:rPr>
              <a:t>un</a:t>
            </a:r>
            <a:r>
              <a:rPr lang="fr-FR" sz="1400" dirty="0" smtClean="0">
                <a:solidFill>
                  <a:srgbClr val="000000"/>
                </a:solidFill>
              </a:rPr>
              <a:t> </a:t>
            </a:r>
            <a:r>
              <a:rPr lang="fr-FR" sz="1400" dirty="0">
                <a:solidFill>
                  <a:srgbClr val="000000"/>
                </a:solidFill>
              </a:rPr>
              <a:t>discours d’évocation</a:t>
            </a:r>
          </a:p>
          <a:p>
            <a:r>
              <a:rPr lang="fr-FR" sz="1400" dirty="0">
                <a:solidFill>
                  <a:srgbClr val="000000"/>
                </a:solidFill>
              </a:rPr>
              <a:t>Savoir développer un point de vue</a:t>
            </a:r>
          </a:p>
          <a:p>
            <a:r>
              <a:rPr lang="fr-FR" sz="1400" dirty="0">
                <a:solidFill>
                  <a:srgbClr val="000000"/>
                </a:solidFill>
              </a:rPr>
              <a:t>Savoir respecter le point de vue d’autrui</a:t>
            </a:r>
          </a:p>
          <a:p>
            <a:r>
              <a:rPr lang="fr-FR" sz="1400" dirty="0">
                <a:solidFill>
                  <a:srgbClr val="000000"/>
                </a:solidFill>
              </a:rPr>
              <a:t>Savoir rendre compte d’un évènement</a:t>
            </a:r>
          </a:p>
          <a:p>
            <a:r>
              <a:rPr lang="fr-FR" sz="1400" dirty="0">
                <a:solidFill>
                  <a:srgbClr val="000000"/>
                </a:solidFill>
              </a:rPr>
              <a:t>Savoir expliquer un phénomène</a:t>
            </a:r>
          </a:p>
          <a:p>
            <a:r>
              <a:rPr lang="fr-FR" sz="1400" dirty="0">
                <a:solidFill>
                  <a:srgbClr val="000000"/>
                </a:solidFill>
              </a:rPr>
              <a:t>Savoir vérifier si on a compris son interlocuteur</a:t>
            </a:r>
          </a:p>
          <a:p>
            <a:r>
              <a:rPr lang="fr-FR" sz="1400" dirty="0">
                <a:solidFill>
                  <a:srgbClr val="000000"/>
                </a:solidFill>
              </a:rPr>
              <a:t>Savoir respecter les règles de politesse et savoir ménager les autres </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91562"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Head with Gears">
            <a:extLst>
              <a:ext uri="{FF2B5EF4-FFF2-40B4-BE49-F238E27FC236}">
                <a16:creationId xmlns:a16="http://schemas.microsoft.com/office/drawing/2014/main" id="{CC597310-B15D-414B-9B6B-976B098E2D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121726" y="1629089"/>
            <a:ext cx="3620021" cy="3620021"/>
          </a:xfrm>
          <a:prstGeom prst="rect">
            <a:avLst/>
          </a:prstGeom>
        </p:spPr>
      </p:pic>
      <p:sp>
        <p:nvSpPr>
          <p:cNvPr id="4" name="Espace réservé du pied de page 3">
            <a:extLst>
              <a:ext uri="{FF2B5EF4-FFF2-40B4-BE49-F238E27FC236}">
                <a16:creationId xmlns:a16="http://schemas.microsoft.com/office/drawing/2014/main" id="{4976FCA1-92E5-994C-9319-06934FDA7AC7}"/>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939303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itre 1"/>
          <p:cNvSpPr>
            <a:spLocks noGrp="1"/>
          </p:cNvSpPr>
          <p:nvPr>
            <p:ph type="title"/>
          </p:nvPr>
        </p:nvSpPr>
        <p:spPr>
          <a:xfrm>
            <a:off x="640080" y="1243013"/>
            <a:ext cx="3855720" cy="4371974"/>
          </a:xfrm>
        </p:spPr>
        <p:txBody>
          <a:bodyPr>
            <a:normAutofit/>
          </a:bodyPr>
          <a:lstStyle/>
          <a:p>
            <a:r>
              <a:rPr lang="fr-FR">
                <a:solidFill>
                  <a:srgbClr val="3F3F3F"/>
                </a:solidFill>
              </a:rPr>
              <a:t>En France à la fin du cycle 4, l’élève doit pouvoir:</a:t>
            </a:r>
            <a:br>
              <a:rPr lang="fr-FR">
                <a:solidFill>
                  <a:srgbClr val="3F3F3F"/>
                </a:solidFill>
              </a:rPr>
            </a:br>
            <a:endParaRPr lang="fr-FR">
              <a:solidFill>
                <a:srgbClr val="3F3F3F"/>
              </a:solidFill>
            </a:endParaRPr>
          </a:p>
        </p:txBody>
      </p:sp>
      <p:sp>
        <p:nvSpPr>
          <p:cNvPr id="3" name="Espace réservé du contenu 2"/>
          <p:cNvSpPr>
            <a:spLocks noGrp="1"/>
          </p:cNvSpPr>
          <p:nvPr>
            <p:ph idx="1"/>
          </p:nvPr>
        </p:nvSpPr>
        <p:spPr>
          <a:xfrm>
            <a:off x="6305550" y="1032987"/>
            <a:ext cx="5246370" cy="4792027"/>
          </a:xfrm>
        </p:spPr>
        <p:txBody>
          <a:bodyPr anchor="ctr">
            <a:normAutofit/>
          </a:bodyPr>
          <a:lstStyle/>
          <a:p>
            <a:pPr marL="36900" indent="0">
              <a:buNone/>
            </a:pPr>
            <a:r>
              <a:rPr lang="fr-FR" sz="2000">
                <a:solidFill>
                  <a:srgbClr val="FFFFFF"/>
                </a:solidFill>
              </a:rPr>
              <a:t>- participer de façon constructive à des débats</a:t>
            </a:r>
          </a:p>
          <a:p>
            <a:pPr marL="36900" indent="0">
              <a:buNone/>
            </a:pPr>
            <a:r>
              <a:rPr lang="fr-FR" sz="2000">
                <a:solidFill>
                  <a:srgbClr val="FFFFFF"/>
                </a:solidFill>
              </a:rPr>
              <a:t>- comprendre des discours oraux élaborés</a:t>
            </a:r>
          </a:p>
          <a:p>
            <a:pPr marL="36900" indent="0">
              <a:buNone/>
            </a:pPr>
            <a:r>
              <a:rPr lang="fr-FR" sz="2000">
                <a:solidFill>
                  <a:srgbClr val="FFFFFF"/>
                </a:solidFill>
              </a:rPr>
              <a:t>- produire une intervention orale continue de 5 à 10 minutes</a:t>
            </a:r>
          </a:p>
          <a:p>
            <a:pPr marL="36900" indent="0">
              <a:buNone/>
            </a:pPr>
            <a:r>
              <a:rPr lang="fr-FR" sz="2000">
                <a:solidFill>
                  <a:srgbClr val="FFFFFF"/>
                </a:solidFill>
              </a:rPr>
              <a:t>- interagir dans un débat de façon constructive</a:t>
            </a:r>
          </a:p>
          <a:p>
            <a:pPr marL="36900" indent="0">
              <a:buNone/>
            </a:pPr>
            <a:r>
              <a:rPr lang="fr-FR" sz="2000">
                <a:solidFill>
                  <a:srgbClr val="FFFFFF"/>
                </a:solidFill>
              </a:rPr>
              <a:t>- s’exprimer de façon maîtrisée face à un auditoire</a:t>
            </a:r>
          </a:p>
          <a:p>
            <a:pPr marL="36900" indent="0">
              <a:buNone/>
            </a:pPr>
            <a:r>
              <a:rPr lang="fr-FR" sz="2000">
                <a:solidFill>
                  <a:srgbClr val="FFFFFF"/>
                </a:solidFill>
              </a:rPr>
              <a:t>- exploiter les ressources expressives de la parole</a:t>
            </a:r>
          </a:p>
          <a:p>
            <a:pPr marL="36900" indent="0">
              <a:buNone/>
            </a:pPr>
            <a:r>
              <a:rPr lang="fr-FR" sz="2000">
                <a:solidFill>
                  <a:srgbClr val="FFFFFF"/>
                </a:solidFill>
              </a:rPr>
              <a:t>- lire un texte à haute voix</a:t>
            </a:r>
          </a:p>
          <a:p>
            <a:pPr marL="36900" indent="0">
              <a:buNone/>
            </a:pPr>
            <a:r>
              <a:rPr lang="fr-FR" sz="2000">
                <a:solidFill>
                  <a:srgbClr val="FFFFFF"/>
                </a:solidFill>
              </a:rPr>
              <a:t>- dire de mémoire un texte littéraire</a:t>
            </a:r>
          </a:p>
          <a:p>
            <a:pPr marL="36900" indent="0">
              <a:buNone/>
            </a:pPr>
            <a:r>
              <a:rPr lang="fr-FR" sz="2000">
                <a:solidFill>
                  <a:srgbClr val="FFFFFF"/>
                </a:solidFill>
              </a:rPr>
              <a:t>- s’engager dans un jeu théâtral</a:t>
            </a:r>
          </a:p>
          <a:p>
            <a:pPr marL="36900" indent="0">
              <a:buNone/>
            </a:pPr>
            <a:endParaRPr lang="fr-FR" sz="2000">
              <a:solidFill>
                <a:srgbClr val="FFFFFF"/>
              </a:solidFill>
            </a:endParaRPr>
          </a:p>
          <a:p>
            <a:pPr marL="36900" indent="0">
              <a:buNone/>
            </a:pPr>
            <a:endParaRPr lang="fr-FR" sz="2000">
              <a:solidFill>
                <a:srgbClr val="FFFFFF"/>
              </a:solidFill>
            </a:endParaRPr>
          </a:p>
        </p:txBody>
      </p:sp>
      <p:sp>
        <p:nvSpPr>
          <p:cNvPr id="4" name="Espace réservé du pied de page 3">
            <a:extLst>
              <a:ext uri="{FF2B5EF4-FFF2-40B4-BE49-F238E27FC236}">
                <a16:creationId xmlns:a16="http://schemas.microsoft.com/office/drawing/2014/main" id="{83EBB718-90A3-8643-A0DF-C275EC7B6233}"/>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339745824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1179226" y="826680"/>
            <a:ext cx="9833548" cy="1325563"/>
          </a:xfrm>
        </p:spPr>
        <p:txBody>
          <a:bodyPr>
            <a:normAutofit/>
          </a:bodyPr>
          <a:lstStyle/>
          <a:p>
            <a:pPr algn="ctr"/>
            <a:r>
              <a:rPr lang="fr-FR" sz="4000">
                <a:solidFill>
                  <a:srgbClr val="FFFFFF"/>
                </a:solidFill>
              </a:rPr>
              <a:t>A ce stade, des propositions de situation de pratique orale en arts plastiques</a:t>
            </a:r>
          </a:p>
        </p:txBody>
      </p:sp>
      <p:sp>
        <p:nvSpPr>
          <p:cNvPr id="3" name="Espace réservé du contenu 2"/>
          <p:cNvSpPr>
            <a:spLocks noGrp="1"/>
          </p:cNvSpPr>
          <p:nvPr>
            <p:ph idx="1"/>
          </p:nvPr>
        </p:nvSpPr>
        <p:spPr>
          <a:xfrm>
            <a:off x="1179226" y="3092970"/>
            <a:ext cx="9833548" cy="2693976"/>
          </a:xfrm>
        </p:spPr>
        <p:txBody>
          <a:bodyPr>
            <a:normAutofit/>
          </a:bodyPr>
          <a:lstStyle/>
          <a:p>
            <a:r>
              <a:rPr lang="fr-FR" sz="1700" dirty="0">
                <a:solidFill>
                  <a:srgbClr val="000000"/>
                </a:solidFill>
              </a:rPr>
              <a:t>Le professeur propose un tableau et plusieurs interprétations possibles, en choisir une et argumentez! </a:t>
            </a:r>
            <a:r>
              <a:rPr lang="fr-FR" sz="1700" dirty="0" smtClean="0">
                <a:solidFill>
                  <a:srgbClr val="000000"/>
                </a:solidFill>
              </a:rPr>
              <a:t>( Les Ménines, </a:t>
            </a:r>
            <a:r>
              <a:rPr lang="fr-FR" sz="1700" dirty="0">
                <a:solidFill>
                  <a:srgbClr val="000000"/>
                </a:solidFill>
              </a:rPr>
              <a:t>Vélasquez)</a:t>
            </a:r>
          </a:p>
          <a:p>
            <a:r>
              <a:rPr lang="fr-FR" sz="1700" dirty="0">
                <a:solidFill>
                  <a:srgbClr val="000000"/>
                </a:solidFill>
              </a:rPr>
              <a:t>L’élève choisit une Bande Dessinée et lui attribue un discours décalé d’un autre </a:t>
            </a:r>
            <a:r>
              <a:rPr lang="fr-FR" sz="1700" dirty="0" smtClean="0">
                <a:solidFill>
                  <a:srgbClr val="000000"/>
                </a:solidFill>
              </a:rPr>
              <a:t>registre (exemple le politique remplace le trivial)</a:t>
            </a:r>
            <a:r>
              <a:rPr lang="fr-FR" sz="1700" dirty="0">
                <a:solidFill>
                  <a:srgbClr val="000000"/>
                </a:solidFill>
              </a:rPr>
              <a:t> </a:t>
            </a:r>
            <a:r>
              <a:rPr lang="fr-FR" sz="1700" dirty="0" smtClean="0">
                <a:solidFill>
                  <a:srgbClr val="000000"/>
                </a:solidFill>
              </a:rPr>
              <a:t>Art</a:t>
            </a:r>
            <a:r>
              <a:rPr lang="fr-FR" sz="1700" dirty="0">
                <a:solidFill>
                  <a:srgbClr val="000000"/>
                </a:solidFill>
              </a:rPr>
              <a:t>?  Editions Alain </a:t>
            </a:r>
            <a:r>
              <a:rPr lang="fr-FR" sz="1700" dirty="0" err="1">
                <a:solidFill>
                  <a:srgbClr val="000000"/>
                </a:solidFill>
              </a:rPr>
              <a:t>Buyse</a:t>
            </a:r>
            <a:r>
              <a:rPr lang="fr-FR" sz="1700" dirty="0">
                <a:solidFill>
                  <a:srgbClr val="000000"/>
                </a:solidFill>
              </a:rPr>
              <a:t>, Brochard et </a:t>
            </a:r>
            <a:r>
              <a:rPr lang="fr-FR" sz="1700" dirty="0" err="1">
                <a:solidFill>
                  <a:srgbClr val="000000"/>
                </a:solidFill>
              </a:rPr>
              <a:t>Darras</a:t>
            </a:r>
            <a:endParaRPr lang="fr-FR" sz="1700" dirty="0">
              <a:solidFill>
                <a:srgbClr val="000000"/>
              </a:solidFill>
            </a:endParaRPr>
          </a:p>
          <a:p>
            <a:r>
              <a:rPr lang="fr-FR" sz="1700" dirty="0">
                <a:solidFill>
                  <a:srgbClr val="000000"/>
                </a:solidFill>
              </a:rPr>
              <a:t>La terre est bleue comme un orange, Paul Eluard. Représentez! Argumentez!</a:t>
            </a:r>
          </a:p>
          <a:p>
            <a:r>
              <a:rPr lang="fr-FR" sz="1700" dirty="0">
                <a:solidFill>
                  <a:srgbClr val="000000"/>
                </a:solidFill>
              </a:rPr>
              <a:t>Initier une situation qui s’appuie sur un paradoxe: Beau de loin, mais loin d’être beau! Interprétez à l’oral!</a:t>
            </a:r>
          </a:p>
          <a:p>
            <a:r>
              <a:rPr lang="fr-FR" sz="1700" dirty="0">
                <a:solidFill>
                  <a:srgbClr val="000000"/>
                </a:solidFill>
              </a:rPr>
              <a:t>Créer un débat: une peinture peut-elle représenter le modèle et en même temps sa représentation? (La tentative de </a:t>
            </a:r>
            <a:r>
              <a:rPr lang="fr-FR" sz="1700" dirty="0" smtClean="0">
                <a:solidFill>
                  <a:srgbClr val="000000"/>
                </a:solidFill>
              </a:rPr>
              <a:t>l’impossible, René </a:t>
            </a:r>
            <a:r>
              <a:rPr lang="fr-FR" sz="1700" dirty="0">
                <a:solidFill>
                  <a:srgbClr val="000000"/>
                </a:solidFill>
              </a:rPr>
              <a:t>Magritte)</a:t>
            </a:r>
          </a:p>
          <a:p>
            <a:endParaRPr lang="fr-FR" sz="1700" dirty="0">
              <a:solidFill>
                <a:srgbClr val="000000"/>
              </a:solidFill>
            </a:endParaRPr>
          </a:p>
          <a:p>
            <a:endParaRPr lang="fr-FR" sz="1700" dirty="0">
              <a:solidFill>
                <a:srgbClr val="000000"/>
              </a:solidFill>
            </a:endParaRPr>
          </a:p>
          <a:p>
            <a:endParaRPr lang="fr-FR" sz="1700" dirty="0">
              <a:solidFill>
                <a:srgbClr val="000000"/>
              </a:solidFill>
            </a:endParaRPr>
          </a:p>
        </p:txBody>
      </p:sp>
      <p:sp>
        <p:nvSpPr>
          <p:cNvPr id="4" name="Espace réservé du pied de page 3">
            <a:extLst>
              <a:ext uri="{FF2B5EF4-FFF2-40B4-BE49-F238E27FC236}">
                <a16:creationId xmlns:a16="http://schemas.microsoft.com/office/drawing/2014/main" id="{0684DB85-04BC-E74B-A84D-EF8818479A81}"/>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2680095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640079" y="2053641"/>
            <a:ext cx="3669161" cy="2760098"/>
          </a:xfrm>
        </p:spPr>
        <p:txBody>
          <a:bodyPr>
            <a:normAutofit/>
          </a:bodyPr>
          <a:lstStyle/>
          <a:p>
            <a:r>
              <a:rPr lang="fr-FR">
                <a:solidFill>
                  <a:srgbClr val="FFFFFF"/>
                </a:solidFill>
              </a:rPr>
              <a:t>Une didactique spécifique de l’oral</a:t>
            </a:r>
          </a:p>
        </p:txBody>
      </p:sp>
      <p:sp>
        <p:nvSpPr>
          <p:cNvPr id="3" name="Espace réservé du contenu 2"/>
          <p:cNvSpPr>
            <a:spLocks noGrp="1"/>
          </p:cNvSpPr>
          <p:nvPr>
            <p:ph idx="1"/>
          </p:nvPr>
        </p:nvSpPr>
        <p:spPr>
          <a:xfrm>
            <a:off x="6090574" y="801866"/>
            <a:ext cx="5306084" cy="5230634"/>
          </a:xfrm>
        </p:spPr>
        <p:txBody>
          <a:bodyPr anchor="ctr">
            <a:normAutofit/>
          </a:bodyPr>
          <a:lstStyle/>
          <a:p>
            <a:r>
              <a:rPr lang="fr-FR" sz="2400" dirty="0">
                <a:solidFill>
                  <a:srgbClr val="000000"/>
                </a:solidFill>
              </a:rPr>
              <a:t>1990, des connaissances insuffisantes de l’oral, un manque de formation des enseignants, des imprécisions dans les programmes d’enseignement</a:t>
            </a:r>
          </a:p>
          <a:p>
            <a:r>
              <a:rPr lang="fr-FR" sz="2400" dirty="0">
                <a:solidFill>
                  <a:srgbClr val="000000"/>
                </a:solidFill>
              </a:rPr>
              <a:t>Selon la tradition scolaire en France, le professeur pose des questions ; les élèves répondent, le professeur est un modèle et un censeur</a:t>
            </a:r>
          </a:p>
          <a:p>
            <a:r>
              <a:rPr lang="fr-FR" sz="2400" dirty="0">
                <a:solidFill>
                  <a:srgbClr val="000000"/>
                </a:solidFill>
              </a:rPr>
              <a:t>Or, l’oral doit être travaillé en </a:t>
            </a:r>
            <a:r>
              <a:rPr lang="fr-FR" sz="2400" dirty="0" smtClean="0">
                <a:solidFill>
                  <a:srgbClr val="000000"/>
                </a:solidFill>
              </a:rPr>
              <a:t>classe</a:t>
            </a:r>
            <a:endParaRPr lang="fr-FR" sz="2400" dirty="0">
              <a:solidFill>
                <a:srgbClr val="000000"/>
              </a:solidFill>
            </a:endParaRPr>
          </a:p>
          <a:p>
            <a:r>
              <a:rPr lang="fr-FR" sz="2400" dirty="0">
                <a:solidFill>
                  <a:srgbClr val="000000"/>
                </a:solidFill>
              </a:rPr>
              <a:t>Pour apprendre à décrire, reformuler, récapituler, expliquer, raconter, et ne peut être construit que dans la coopération avec les pairs</a:t>
            </a:r>
          </a:p>
          <a:p>
            <a:endParaRPr lang="fr-FR" sz="2400" dirty="0">
              <a:solidFill>
                <a:srgbClr val="000000"/>
              </a:solidFill>
            </a:endParaRPr>
          </a:p>
          <a:p>
            <a:endParaRPr lang="fr-FR" sz="2400" dirty="0">
              <a:solidFill>
                <a:srgbClr val="000000"/>
              </a:solidFill>
            </a:endParaRPr>
          </a:p>
        </p:txBody>
      </p:sp>
      <p:sp>
        <p:nvSpPr>
          <p:cNvPr id="4" name="Espace réservé du pied de page 3">
            <a:extLst>
              <a:ext uri="{FF2B5EF4-FFF2-40B4-BE49-F238E27FC236}">
                <a16:creationId xmlns:a16="http://schemas.microsoft.com/office/drawing/2014/main" id="{037E6836-B75A-F141-85AB-97C1F21779AF}"/>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3172398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640079" y="2053641"/>
            <a:ext cx="3669161" cy="2760098"/>
          </a:xfrm>
        </p:spPr>
        <p:txBody>
          <a:bodyPr>
            <a:normAutofit/>
          </a:bodyPr>
          <a:lstStyle/>
          <a:p>
            <a:r>
              <a:rPr lang="fr-FR">
                <a:solidFill>
                  <a:srgbClr val="FFFFFF"/>
                </a:solidFill>
              </a:rPr>
              <a:t>LES CONCEPTIONS DIDACTIQUES DE L’ORAL</a:t>
            </a:r>
          </a:p>
        </p:txBody>
      </p:sp>
      <p:sp>
        <p:nvSpPr>
          <p:cNvPr id="3" name="Espace réservé du contenu 2"/>
          <p:cNvSpPr>
            <a:spLocks noGrp="1"/>
          </p:cNvSpPr>
          <p:nvPr>
            <p:ph idx="1"/>
          </p:nvPr>
        </p:nvSpPr>
        <p:spPr>
          <a:xfrm>
            <a:off x="6090574" y="801866"/>
            <a:ext cx="5306084" cy="5230634"/>
          </a:xfrm>
        </p:spPr>
        <p:txBody>
          <a:bodyPr anchor="ctr">
            <a:normAutofit/>
          </a:bodyPr>
          <a:lstStyle/>
          <a:p>
            <a:r>
              <a:rPr lang="fr-FR" sz="1900" dirty="0">
                <a:solidFill>
                  <a:srgbClr val="000000"/>
                </a:solidFill>
              </a:rPr>
              <a:t>Conceptions autonomiste et conception intégrée</a:t>
            </a:r>
          </a:p>
          <a:p>
            <a:r>
              <a:rPr lang="fr-FR" sz="1900" dirty="0">
                <a:solidFill>
                  <a:srgbClr val="000000"/>
                </a:solidFill>
              </a:rPr>
              <a:t>Conception autonomiste: débat, lecture à autrui, exposé, interview</a:t>
            </a:r>
          </a:p>
          <a:p>
            <a:r>
              <a:rPr lang="fr-FR" sz="1900" dirty="0">
                <a:solidFill>
                  <a:srgbClr val="000000"/>
                </a:solidFill>
              </a:rPr>
              <a:t>Conception intégrée: aux séquences habituelles disciplinaires</a:t>
            </a:r>
          </a:p>
          <a:p>
            <a:r>
              <a:rPr lang="fr-FR" sz="1900" b="1" dirty="0">
                <a:solidFill>
                  <a:srgbClr val="000000"/>
                </a:solidFill>
              </a:rPr>
              <a:t>Des suggestions en arts plastiques:</a:t>
            </a:r>
          </a:p>
          <a:p>
            <a:r>
              <a:rPr lang="fr-FR" sz="1900" dirty="0">
                <a:solidFill>
                  <a:srgbClr val="000000"/>
                </a:solidFill>
              </a:rPr>
              <a:t>-Raconter Le portrait ovale </a:t>
            </a:r>
            <a:r>
              <a:rPr lang="fr-FR" sz="1900" dirty="0" smtClean="0">
                <a:solidFill>
                  <a:srgbClr val="000000"/>
                </a:solidFill>
              </a:rPr>
              <a:t>d’E. A. </a:t>
            </a:r>
            <a:r>
              <a:rPr lang="fr-FR" sz="1900" dirty="0">
                <a:solidFill>
                  <a:srgbClr val="000000"/>
                </a:solidFill>
              </a:rPr>
              <a:t>Poe</a:t>
            </a:r>
          </a:p>
          <a:p>
            <a:r>
              <a:rPr lang="fr-FR" sz="1900" dirty="0">
                <a:solidFill>
                  <a:srgbClr val="000000"/>
                </a:solidFill>
              </a:rPr>
              <a:t>-Débattre: une œuvre d’art </a:t>
            </a:r>
            <a:r>
              <a:rPr lang="fr-FR" sz="1900" dirty="0" err="1">
                <a:solidFill>
                  <a:srgbClr val="000000"/>
                </a:solidFill>
              </a:rPr>
              <a:t>doit-elle</a:t>
            </a:r>
            <a:r>
              <a:rPr lang="fr-FR" sz="1900" dirty="0">
                <a:solidFill>
                  <a:srgbClr val="000000"/>
                </a:solidFill>
              </a:rPr>
              <a:t> être belle?</a:t>
            </a:r>
          </a:p>
          <a:p>
            <a:r>
              <a:rPr lang="fr-FR" sz="1900" dirty="0">
                <a:solidFill>
                  <a:srgbClr val="000000"/>
                </a:solidFill>
              </a:rPr>
              <a:t>-Expliquer le processus des orogenèses de Joan </a:t>
            </a:r>
            <a:r>
              <a:rPr lang="fr-FR" sz="1900" dirty="0" err="1">
                <a:solidFill>
                  <a:srgbClr val="000000"/>
                </a:solidFill>
              </a:rPr>
              <a:t>Foncuberta</a:t>
            </a:r>
            <a:endParaRPr lang="fr-FR" sz="1900" dirty="0">
              <a:solidFill>
                <a:srgbClr val="000000"/>
              </a:solidFill>
            </a:endParaRPr>
          </a:p>
          <a:p>
            <a:r>
              <a:rPr lang="fr-FR" sz="1900" dirty="0">
                <a:solidFill>
                  <a:srgbClr val="000000"/>
                </a:solidFill>
              </a:rPr>
              <a:t>-</a:t>
            </a:r>
            <a:r>
              <a:rPr lang="fr-FR" sz="1900" dirty="0" smtClean="0">
                <a:solidFill>
                  <a:srgbClr val="000000"/>
                </a:solidFill>
              </a:rPr>
              <a:t>Commenter </a:t>
            </a:r>
            <a:r>
              <a:rPr lang="fr-FR" sz="1900" dirty="0">
                <a:solidFill>
                  <a:srgbClr val="000000"/>
                </a:solidFill>
              </a:rPr>
              <a:t>un article sur  la vente chez </a:t>
            </a:r>
            <a:r>
              <a:rPr lang="fr-FR" sz="1900" dirty="0" err="1">
                <a:solidFill>
                  <a:srgbClr val="000000"/>
                </a:solidFill>
              </a:rPr>
              <a:t>Christies</a:t>
            </a:r>
            <a:r>
              <a:rPr lang="fr-FR" sz="1900" dirty="0">
                <a:solidFill>
                  <a:srgbClr val="000000"/>
                </a:solidFill>
              </a:rPr>
              <a:t> de La fille au ballon de </a:t>
            </a:r>
            <a:r>
              <a:rPr lang="fr-FR" sz="1900" dirty="0" err="1">
                <a:solidFill>
                  <a:srgbClr val="000000"/>
                </a:solidFill>
              </a:rPr>
              <a:t>Banksy</a:t>
            </a:r>
            <a:endParaRPr lang="fr-FR" sz="1900" dirty="0">
              <a:solidFill>
                <a:srgbClr val="000000"/>
              </a:solidFill>
            </a:endParaRPr>
          </a:p>
          <a:p>
            <a:r>
              <a:rPr lang="fr-FR" sz="1900" dirty="0" smtClean="0">
                <a:solidFill>
                  <a:srgbClr val="000000"/>
                </a:solidFill>
              </a:rPr>
              <a:t>-Exposer </a:t>
            </a:r>
            <a:r>
              <a:rPr lang="fr-FR" sz="1900" dirty="0">
                <a:solidFill>
                  <a:srgbClr val="000000"/>
                </a:solidFill>
              </a:rPr>
              <a:t>sa production , où, comment, pourquoi?</a:t>
            </a:r>
          </a:p>
          <a:p>
            <a:r>
              <a:rPr lang="fr-FR" sz="1900" dirty="0" smtClean="0">
                <a:solidFill>
                  <a:srgbClr val="000000"/>
                </a:solidFill>
              </a:rPr>
              <a:t>-Choisir </a:t>
            </a:r>
            <a:r>
              <a:rPr lang="fr-FR" sz="1900" dirty="0">
                <a:solidFill>
                  <a:srgbClr val="000000"/>
                </a:solidFill>
              </a:rPr>
              <a:t>une œuvre, la décrire à la classe sans que celle-ci la voit</a:t>
            </a:r>
          </a:p>
          <a:p>
            <a:endParaRPr lang="fr-FR" sz="1900" dirty="0">
              <a:solidFill>
                <a:srgbClr val="000000"/>
              </a:solidFill>
            </a:endParaRPr>
          </a:p>
        </p:txBody>
      </p:sp>
      <p:sp>
        <p:nvSpPr>
          <p:cNvPr id="4" name="Espace réservé du pied de page 3">
            <a:extLst>
              <a:ext uri="{FF2B5EF4-FFF2-40B4-BE49-F238E27FC236}">
                <a16:creationId xmlns:a16="http://schemas.microsoft.com/office/drawing/2014/main" id="{93EAF874-1D90-1645-B551-0E515CFB7A78}"/>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2764395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2" name="Titre 1"/>
          <p:cNvSpPr>
            <a:spLocks noGrp="1"/>
          </p:cNvSpPr>
          <p:nvPr>
            <p:ph type="title"/>
          </p:nvPr>
        </p:nvSpPr>
        <p:spPr>
          <a:xfrm>
            <a:off x="2618437" y="991262"/>
            <a:ext cx="6955124" cy="1066802"/>
          </a:xfrm>
        </p:spPr>
        <p:txBody>
          <a:bodyPr>
            <a:normAutofit/>
          </a:bodyPr>
          <a:lstStyle/>
          <a:p>
            <a:pPr algn="ctr"/>
            <a:r>
              <a:rPr lang="fr-FR" sz="4000">
                <a:solidFill>
                  <a:srgbClr val="FFFFFF"/>
                </a:solidFill>
              </a:rPr>
              <a:t>DES QUESTIONS EN SUSPENS</a:t>
            </a:r>
          </a:p>
        </p:txBody>
      </p:sp>
      <p:sp>
        <p:nvSpPr>
          <p:cNvPr id="3" name="Espace réservé du contenu 2"/>
          <p:cNvSpPr>
            <a:spLocks noGrp="1"/>
          </p:cNvSpPr>
          <p:nvPr>
            <p:ph idx="1"/>
          </p:nvPr>
        </p:nvSpPr>
        <p:spPr>
          <a:xfrm>
            <a:off x="2618437" y="2371725"/>
            <a:ext cx="6955124" cy="3038475"/>
          </a:xfrm>
        </p:spPr>
        <p:txBody>
          <a:bodyPr anchor="t">
            <a:normAutofit/>
          </a:bodyPr>
          <a:lstStyle/>
          <a:p>
            <a:r>
              <a:rPr lang="fr-FR" sz="2200">
                <a:solidFill>
                  <a:srgbClr val="FFFFFF"/>
                </a:solidFill>
              </a:rPr>
              <a:t>Quoi enseigner et quoi évaluer à l’oral et quand le faire?</a:t>
            </a:r>
          </a:p>
          <a:p>
            <a:r>
              <a:rPr lang="fr-FR" sz="2200">
                <a:solidFill>
                  <a:srgbClr val="FFFFFF"/>
                </a:solidFill>
              </a:rPr>
              <a:t>Nécessité d’une élaboration construite, progressive et raisonnée de la compétence orale</a:t>
            </a:r>
          </a:p>
          <a:p>
            <a:r>
              <a:rPr lang="fr-FR" sz="2200">
                <a:solidFill>
                  <a:srgbClr val="FFFFFF"/>
                </a:solidFill>
              </a:rPr>
              <a:t>L’oral fait appel à des connaissances cognitives, linguistiques et pragmatiques (relation entre langage et individus)</a:t>
            </a:r>
          </a:p>
          <a:p>
            <a:r>
              <a:rPr lang="fr-FR" sz="2200">
                <a:solidFill>
                  <a:srgbClr val="FFFFFF"/>
                </a:solidFill>
              </a:rPr>
              <a:t>Cela concerne le verbal, le paraverbal (prosodie, rythme) et le non-verbal (gestes, regards)</a:t>
            </a:r>
          </a:p>
          <a:p>
            <a:endParaRPr lang="fr-FR" sz="2200">
              <a:solidFill>
                <a:srgbClr val="FFFFFF"/>
              </a:solidFill>
            </a:endParaRPr>
          </a:p>
        </p:txBody>
      </p:sp>
      <p:sp>
        <p:nvSpPr>
          <p:cNvPr id="4" name="Espace réservé du pied de page 3">
            <a:extLst>
              <a:ext uri="{FF2B5EF4-FFF2-40B4-BE49-F238E27FC236}">
                <a16:creationId xmlns:a16="http://schemas.microsoft.com/office/drawing/2014/main" id="{5DBC6ADD-3E89-F246-B268-976BC1E34EC2}"/>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2004784105"/>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640079" y="2053641"/>
            <a:ext cx="3669161" cy="2760098"/>
          </a:xfrm>
        </p:spPr>
        <p:txBody>
          <a:bodyPr>
            <a:normAutofit/>
          </a:bodyPr>
          <a:lstStyle/>
          <a:p>
            <a:r>
              <a:rPr lang="fr-FR">
                <a:solidFill>
                  <a:srgbClr val="FFFFFF"/>
                </a:solidFill>
              </a:rPr>
              <a:t>Agir sur quatre dimensions</a:t>
            </a:r>
          </a:p>
        </p:txBody>
      </p:sp>
      <p:sp>
        <p:nvSpPr>
          <p:cNvPr id="3" name="Espace réservé du contenu 2"/>
          <p:cNvSpPr>
            <a:spLocks noGrp="1"/>
          </p:cNvSpPr>
          <p:nvPr>
            <p:ph idx="1"/>
          </p:nvPr>
        </p:nvSpPr>
        <p:spPr>
          <a:xfrm>
            <a:off x="6090574" y="801866"/>
            <a:ext cx="5306084" cy="5230634"/>
          </a:xfrm>
        </p:spPr>
        <p:txBody>
          <a:bodyPr anchor="ctr">
            <a:normAutofit/>
          </a:bodyPr>
          <a:lstStyle/>
          <a:p>
            <a:r>
              <a:rPr lang="fr-FR" sz="1900">
                <a:solidFill>
                  <a:srgbClr val="000000"/>
                </a:solidFill>
              </a:rPr>
              <a:t>Cesser d’opposer l’oral et l’écrit</a:t>
            </a:r>
          </a:p>
          <a:p>
            <a:r>
              <a:rPr lang="fr-FR" sz="1900">
                <a:solidFill>
                  <a:srgbClr val="000000"/>
                </a:solidFill>
              </a:rPr>
              <a:t>Aider les enseignants à s’appuyer sur les acquis linguistiques et langagiers des élèves et de ne pas penser en terme de déficits à combler</a:t>
            </a:r>
          </a:p>
          <a:p>
            <a:r>
              <a:rPr lang="fr-FR" sz="1900">
                <a:solidFill>
                  <a:srgbClr val="000000"/>
                </a:solidFill>
              </a:rPr>
              <a:t>Mettre l’accent sur des habiletés verbales sous-estimées</a:t>
            </a:r>
          </a:p>
          <a:p>
            <a:r>
              <a:rPr lang="fr-FR" sz="1900">
                <a:solidFill>
                  <a:srgbClr val="000000"/>
                </a:solidFill>
              </a:rPr>
              <a:t>Décliner les objectifs visés en étapes successives</a:t>
            </a:r>
          </a:p>
          <a:p>
            <a:endParaRPr lang="fr-FR" sz="1900">
              <a:solidFill>
                <a:srgbClr val="000000"/>
              </a:solidFill>
            </a:endParaRPr>
          </a:p>
          <a:p>
            <a:r>
              <a:rPr lang="fr-FR" sz="1900">
                <a:solidFill>
                  <a:srgbClr val="000000"/>
                </a:solidFill>
              </a:rPr>
              <a:t>Evaluer l’oral est difficile pour les enseignants car:</a:t>
            </a:r>
          </a:p>
          <a:p>
            <a:r>
              <a:rPr lang="fr-FR" sz="1900">
                <a:solidFill>
                  <a:srgbClr val="000000"/>
                </a:solidFill>
              </a:rPr>
              <a:t>L’oral est difficile à observer et analyser</a:t>
            </a:r>
          </a:p>
          <a:p>
            <a:r>
              <a:rPr lang="fr-FR" sz="1900">
                <a:solidFill>
                  <a:srgbClr val="000000"/>
                </a:solidFill>
              </a:rPr>
              <a:t>L’oral est instantané , il ne laisse pas de trace</a:t>
            </a:r>
          </a:p>
          <a:p>
            <a:r>
              <a:rPr lang="fr-FR" sz="1900">
                <a:solidFill>
                  <a:srgbClr val="000000"/>
                </a:solidFill>
              </a:rPr>
              <a:t>Trop chronophage</a:t>
            </a:r>
          </a:p>
          <a:p>
            <a:r>
              <a:rPr lang="fr-FR" sz="1900">
                <a:solidFill>
                  <a:srgbClr val="000000"/>
                </a:solidFill>
              </a:rPr>
              <a:t>La méconnaissance de la valeur de l’oral conduit souvent à juger négativement les prestations orales</a:t>
            </a:r>
          </a:p>
          <a:p>
            <a:endParaRPr lang="fr-FR" sz="1900">
              <a:solidFill>
                <a:srgbClr val="000000"/>
              </a:solidFill>
            </a:endParaRPr>
          </a:p>
          <a:p>
            <a:endParaRPr lang="fr-FR" sz="1900">
              <a:solidFill>
                <a:srgbClr val="000000"/>
              </a:solidFill>
            </a:endParaRPr>
          </a:p>
          <a:p>
            <a:endParaRPr lang="fr-FR" sz="1900">
              <a:solidFill>
                <a:srgbClr val="000000"/>
              </a:solidFill>
            </a:endParaRPr>
          </a:p>
        </p:txBody>
      </p:sp>
      <p:sp>
        <p:nvSpPr>
          <p:cNvPr id="4" name="Espace réservé du pied de page 3">
            <a:extLst>
              <a:ext uri="{FF2B5EF4-FFF2-40B4-BE49-F238E27FC236}">
                <a16:creationId xmlns:a16="http://schemas.microsoft.com/office/drawing/2014/main" id="{9299BD29-E3FB-BD4C-867F-75860EF92D4A}"/>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2881702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1179226" y="826680"/>
            <a:ext cx="9833548" cy="1325563"/>
          </a:xfrm>
        </p:spPr>
        <p:txBody>
          <a:bodyPr>
            <a:normAutofit/>
          </a:bodyPr>
          <a:lstStyle/>
          <a:p>
            <a:pPr algn="ctr"/>
            <a:r>
              <a:rPr lang="fr-FR" sz="4000">
                <a:solidFill>
                  <a:srgbClr val="FFFFFF"/>
                </a:solidFill>
              </a:rPr>
              <a:t>BIBLIOGRAPHIE</a:t>
            </a:r>
          </a:p>
        </p:txBody>
      </p:sp>
      <p:sp>
        <p:nvSpPr>
          <p:cNvPr id="3" name="Espace réservé du contenu 2"/>
          <p:cNvSpPr>
            <a:spLocks noGrp="1"/>
          </p:cNvSpPr>
          <p:nvPr>
            <p:ph idx="1"/>
          </p:nvPr>
        </p:nvSpPr>
        <p:spPr>
          <a:xfrm>
            <a:off x="1179226" y="3092970"/>
            <a:ext cx="9833548" cy="2693976"/>
          </a:xfrm>
        </p:spPr>
        <p:txBody>
          <a:bodyPr>
            <a:normAutofit/>
          </a:bodyPr>
          <a:lstStyle/>
          <a:p>
            <a:r>
              <a:rPr lang="fr-FR" sz="1400">
                <a:solidFill>
                  <a:srgbClr val="000000"/>
                </a:solidFill>
              </a:rPr>
              <a:t>Bakhtine Mikhail (1984), Esthétique de la création verbale, Paris, Gallimard</a:t>
            </a:r>
          </a:p>
          <a:p>
            <a:r>
              <a:rPr lang="fr-FR" sz="1400">
                <a:solidFill>
                  <a:srgbClr val="000000"/>
                </a:solidFill>
              </a:rPr>
              <a:t>Bautier Elisabeth (2016), Et si l’oral pouvait permettre de réduire les inégalités? Les dossiers des sciences de l’éducation, n°36</a:t>
            </a:r>
          </a:p>
          <a:p>
            <a:r>
              <a:rPr lang="fr-FR" sz="1400">
                <a:solidFill>
                  <a:srgbClr val="000000"/>
                </a:solidFill>
              </a:rPr>
              <a:t>Bruner Jérôme Seymour (1996), L’éducation, entrée dans la culture,  Les problèmes de l’école à la lumière de la psychologie culturelle, Paris, Retz</a:t>
            </a:r>
          </a:p>
          <a:p>
            <a:r>
              <a:rPr lang="fr-FR" sz="1400">
                <a:solidFill>
                  <a:srgbClr val="000000"/>
                </a:solidFill>
              </a:rPr>
              <a:t>Nonnon Elisabeth (2016), 40 ans de discours sur l’enseignement de l’oral, la didactique face à ses questions, Pratiques, n°169-170</a:t>
            </a:r>
          </a:p>
          <a:p>
            <a:r>
              <a:rPr lang="fr-FR" sz="1400">
                <a:solidFill>
                  <a:srgbClr val="000000"/>
                </a:solidFill>
              </a:rPr>
              <a:t>Perrenoud Philippe (1994) , La communication en classe, 11 dilemmes</a:t>
            </a:r>
          </a:p>
          <a:p>
            <a:r>
              <a:rPr lang="fr-FR" sz="1400">
                <a:solidFill>
                  <a:srgbClr val="000000"/>
                </a:solidFill>
              </a:rPr>
              <a:t>https://agregationmaroc.over-blog.com/article-la-communication-en-classe-onze-dilemmes-philippe-perrenoud-1994122619566.html</a:t>
            </a:r>
          </a:p>
        </p:txBody>
      </p:sp>
      <p:sp>
        <p:nvSpPr>
          <p:cNvPr id="4" name="Espace réservé du pied de page 3">
            <a:extLst>
              <a:ext uri="{FF2B5EF4-FFF2-40B4-BE49-F238E27FC236}">
                <a16:creationId xmlns:a16="http://schemas.microsoft.com/office/drawing/2014/main" id="{47611844-BBC5-B840-989A-53B6D2D4E279}"/>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3634244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9BFE1AD3-B2BC-4567-8B4A-DCB8F90809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CD70A28E-4FD8-4474-A206-E15B5EBB30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85801"/>
            <a:ext cx="12188952" cy="521767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51">
            <a:extLst>
              <a:ext uri="{FF2B5EF4-FFF2-40B4-BE49-F238E27FC236}">
                <a16:creationId xmlns:a16="http://schemas.microsoft.com/office/drawing/2014/main" id="{FDE75AAD-F4A4-4ED2-9A2F-B2412F936C4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2759"/>
          <a:stretch/>
        </p:blipFill>
        <p:spPr>
          <a:xfrm flipV="1">
            <a:off x="2" y="0"/>
            <a:ext cx="12191999" cy="2235323"/>
          </a:xfrm>
          <a:custGeom>
            <a:avLst/>
            <a:gdLst>
              <a:gd name="connsiteX0" fmla="*/ 0 w 12191999"/>
              <a:gd name="connsiteY0" fmla="*/ 2235323 h 2235323"/>
              <a:gd name="connsiteX1" fmla="*/ 12191999 w 12191999"/>
              <a:gd name="connsiteY1" fmla="*/ 2235323 h 2235323"/>
              <a:gd name="connsiteX2" fmla="*/ 12191999 w 12191999"/>
              <a:gd name="connsiteY2" fmla="*/ 0 h 2235323"/>
              <a:gd name="connsiteX3" fmla="*/ 0 w 12191999"/>
              <a:gd name="connsiteY3" fmla="*/ 0 h 2235323"/>
            </a:gdLst>
            <a:ahLst/>
            <a:cxnLst>
              <a:cxn ang="0">
                <a:pos x="connsiteX0" y="connsiteY0"/>
              </a:cxn>
              <a:cxn ang="0">
                <a:pos x="connsiteX1" y="connsiteY1"/>
              </a:cxn>
              <a:cxn ang="0">
                <a:pos x="connsiteX2" y="connsiteY2"/>
              </a:cxn>
              <a:cxn ang="0">
                <a:pos x="connsiteX3" y="connsiteY3"/>
              </a:cxn>
            </a:cxnLst>
            <a:rect l="l" t="t" r="r" b="b"/>
            <a:pathLst>
              <a:path w="12191999" h="2235323">
                <a:moveTo>
                  <a:pt x="0" y="2235323"/>
                </a:moveTo>
                <a:lnTo>
                  <a:pt x="12191999" y="2235323"/>
                </a:lnTo>
                <a:lnTo>
                  <a:pt x="12191999" y="0"/>
                </a:lnTo>
                <a:lnTo>
                  <a:pt x="0" y="0"/>
                </a:lnTo>
                <a:close/>
              </a:path>
            </a:pathLst>
          </a:custGeom>
        </p:spPr>
      </p:pic>
      <p:sp>
        <p:nvSpPr>
          <p:cNvPr id="2" name="Titre 1"/>
          <p:cNvSpPr>
            <a:spLocks noGrp="1"/>
          </p:cNvSpPr>
          <p:nvPr>
            <p:ph type="title"/>
          </p:nvPr>
        </p:nvSpPr>
        <p:spPr>
          <a:xfrm>
            <a:off x="753925" y="1601735"/>
            <a:ext cx="10684151" cy="1991979"/>
          </a:xfrm>
        </p:spPr>
        <p:txBody>
          <a:bodyPr vert="horz" lIns="91440" tIns="45720" rIns="91440" bIns="45720" rtlCol="0" anchor="b">
            <a:normAutofit/>
          </a:bodyPr>
          <a:lstStyle/>
          <a:p>
            <a:pPr algn="ctr"/>
            <a:r>
              <a:rPr lang="en-US" sz="6600" kern="1200" dirty="0" err="1">
                <a:solidFill>
                  <a:srgbClr val="FFFFFF"/>
                </a:solidFill>
                <a:latin typeface="+mj-lt"/>
                <a:ea typeface="+mj-ea"/>
                <a:cs typeface="+mj-cs"/>
              </a:rPr>
              <a:t>L’acte</a:t>
            </a:r>
            <a:r>
              <a:rPr lang="en-US" sz="6600" kern="1200" dirty="0">
                <a:solidFill>
                  <a:srgbClr val="FFFFFF"/>
                </a:solidFill>
                <a:latin typeface="+mj-lt"/>
                <a:ea typeface="+mj-ea"/>
                <a:cs typeface="+mj-cs"/>
              </a:rPr>
              <a:t> de parole </a:t>
            </a:r>
            <a:r>
              <a:rPr lang="en-US" sz="6600" kern="1200" dirty="0" err="1">
                <a:solidFill>
                  <a:srgbClr val="FFFFFF"/>
                </a:solidFill>
                <a:latin typeface="+mj-lt"/>
                <a:ea typeface="+mj-ea"/>
                <a:cs typeface="+mj-cs"/>
              </a:rPr>
              <a:t>est</a:t>
            </a:r>
            <a:r>
              <a:rPr lang="en-US" sz="6600" kern="1200" dirty="0">
                <a:solidFill>
                  <a:srgbClr val="FFFFFF"/>
                </a:solidFill>
                <a:latin typeface="+mj-lt"/>
                <a:ea typeface="+mj-ea"/>
                <a:cs typeface="+mj-cs"/>
              </a:rPr>
              <a:t> </a:t>
            </a:r>
            <a:r>
              <a:rPr lang="en-US" sz="6600" kern="1200" dirty="0" err="1">
                <a:solidFill>
                  <a:srgbClr val="FFFFFF"/>
                </a:solidFill>
                <a:latin typeface="+mj-lt"/>
                <a:ea typeface="+mj-ea"/>
                <a:cs typeface="+mj-cs"/>
              </a:rPr>
              <a:t>aussi</a:t>
            </a:r>
            <a:r>
              <a:rPr lang="en-US" sz="6600" kern="1200" dirty="0">
                <a:solidFill>
                  <a:srgbClr val="FFFFFF"/>
                </a:solidFill>
                <a:latin typeface="+mj-lt"/>
                <a:ea typeface="+mj-ea"/>
                <a:cs typeface="+mj-cs"/>
              </a:rPr>
              <a:t> un lieu </a:t>
            </a:r>
            <a:r>
              <a:rPr lang="en-US" sz="6600" kern="1200" dirty="0" err="1">
                <a:solidFill>
                  <a:srgbClr val="FFFFFF"/>
                </a:solidFill>
                <a:latin typeface="+mj-lt"/>
                <a:ea typeface="+mj-ea"/>
                <a:cs typeface="+mj-cs"/>
              </a:rPr>
              <a:t>d’invention</a:t>
            </a:r>
            <a:r>
              <a:rPr lang="en-US" sz="6600" kern="1200" dirty="0">
                <a:solidFill>
                  <a:srgbClr val="FFFFFF"/>
                </a:solidFill>
                <a:latin typeface="+mj-lt"/>
                <a:ea typeface="+mj-ea"/>
                <a:cs typeface="+mj-cs"/>
              </a:rPr>
              <a:t> du savoir</a:t>
            </a:r>
          </a:p>
        </p:txBody>
      </p:sp>
      <p:pic>
        <p:nvPicPr>
          <p:cNvPr id="54" name="Picture 53">
            <a:extLst>
              <a:ext uri="{FF2B5EF4-FFF2-40B4-BE49-F238E27FC236}">
                <a16:creationId xmlns:a16="http://schemas.microsoft.com/office/drawing/2014/main" id="{DA20CE0B-92EC-45FD-8F68-38003D6D8CA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586080"/>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4" name="ZoneTexte 3">
            <a:extLst>
              <a:ext uri="{FF2B5EF4-FFF2-40B4-BE49-F238E27FC236}">
                <a16:creationId xmlns:a16="http://schemas.microsoft.com/office/drawing/2014/main" id="{0B55E6CE-C65A-A440-A1BD-A727C75E3509}"/>
              </a:ext>
            </a:extLst>
          </p:cNvPr>
          <p:cNvSpPr txBox="1"/>
          <p:nvPr/>
        </p:nvSpPr>
        <p:spPr>
          <a:xfrm>
            <a:off x="1371600" y="4757738"/>
            <a:ext cx="2314575" cy="369332"/>
          </a:xfrm>
          <a:prstGeom prst="rect">
            <a:avLst/>
          </a:prstGeom>
          <a:noFill/>
        </p:spPr>
        <p:txBody>
          <a:bodyPr wrap="square" rtlCol="0">
            <a:spAutoFit/>
          </a:bodyPr>
          <a:lstStyle/>
          <a:p>
            <a:r>
              <a:rPr lang="fr-FR" dirty="0" err="1">
                <a:solidFill>
                  <a:schemeClr val="bg1"/>
                </a:solidFill>
              </a:rPr>
              <a:t>Wacquet</a:t>
            </a:r>
            <a:r>
              <a:rPr lang="fr-FR" dirty="0">
                <a:solidFill>
                  <a:schemeClr val="bg1"/>
                </a:solidFill>
              </a:rPr>
              <a:t> 2003</a:t>
            </a:r>
          </a:p>
        </p:txBody>
      </p:sp>
      <p:sp>
        <p:nvSpPr>
          <p:cNvPr id="6" name="Espace réservé du pied de page 5">
            <a:extLst>
              <a:ext uri="{FF2B5EF4-FFF2-40B4-BE49-F238E27FC236}">
                <a16:creationId xmlns:a16="http://schemas.microsoft.com/office/drawing/2014/main" id="{CBA44735-6380-C44F-B7D9-BD7F3D4DA1C6}"/>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1457185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1179226" y="826680"/>
            <a:ext cx="9833548" cy="1325563"/>
          </a:xfrm>
        </p:spPr>
        <p:txBody>
          <a:bodyPr>
            <a:normAutofit/>
          </a:bodyPr>
          <a:lstStyle/>
          <a:p>
            <a:pPr algn="ctr"/>
            <a:r>
              <a:rPr lang="fr-FR" sz="4000">
                <a:solidFill>
                  <a:srgbClr val="FFFFFF"/>
                </a:solidFill>
              </a:rPr>
              <a:t>Un état des lieux</a:t>
            </a:r>
          </a:p>
        </p:txBody>
      </p:sp>
      <p:sp>
        <p:nvSpPr>
          <p:cNvPr id="3" name="Espace réservé du contenu 2"/>
          <p:cNvSpPr>
            <a:spLocks noGrp="1"/>
          </p:cNvSpPr>
          <p:nvPr>
            <p:ph idx="1"/>
          </p:nvPr>
        </p:nvSpPr>
        <p:spPr>
          <a:xfrm>
            <a:off x="1179226" y="3092970"/>
            <a:ext cx="9833548" cy="2693976"/>
          </a:xfrm>
        </p:spPr>
        <p:txBody>
          <a:bodyPr>
            <a:normAutofit/>
          </a:bodyPr>
          <a:lstStyle/>
          <a:p>
            <a:r>
              <a:rPr lang="fr-FR" sz="1900">
                <a:solidFill>
                  <a:srgbClr val="000000"/>
                </a:solidFill>
              </a:rPr>
              <a:t>L’enseignement de la langue en France fait peu de cas de l’enseignement du langage oral</a:t>
            </a:r>
          </a:p>
          <a:p>
            <a:r>
              <a:rPr lang="fr-FR" sz="1900">
                <a:solidFill>
                  <a:srgbClr val="000000"/>
                </a:solidFill>
              </a:rPr>
              <a:t>L’oral est un puissant marqueur social</a:t>
            </a:r>
          </a:p>
          <a:p>
            <a:r>
              <a:rPr lang="fr-FR" sz="1900">
                <a:solidFill>
                  <a:srgbClr val="000000"/>
                </a:solidFill>
              </a:rPr>
              <a:t>Un enjeu déterminant pour l’égalité des chances: un des rôles de l’école est de permettre aux élèves de maîtriser des registres de langages adaptés aux situations et aux contextes auxquels ils sont confrontés</a:t>
            </a:r>
          </a:p>
          <a:p>
            <a:r>
              <a:rPr lang="fr-FR" sz="1900">
                <a:solidFill>
                  <a:srgbClr val="000000"/>
                </a:solidFill>
              </a:rPr>
              <a:t>L’oral scolaire a deux dimensions: un savoir à maîtriser et un outil éducatif</a:t>
            </a:r>
          </a:p>
          <a:p>
            <a:r>
              <a:rPr lang="fr-FR" sz="1900">
                <a:solidFill>
                  <a:srgbClr val="000000"/>
                </a:solidFill>
              </a:rPr>
              <a:t>L’oral n’est  pas souvent perçu comme un savoir à maîtriser pour lui-même mais comme un préalable au service de la culture scolaire (Langlois 2012)</a:t>
            </a:r>
          </a:p>
          <a:p>
            <a:endParaRPr lang="fr-FR" sz="1900">
              <a:solidFill>
                <a:srgbClr val="000000"/>
              </a:solidFill>
            </a:endParaRPr>
          </a:p>
        </p:txBody>
      </p:sp>
      <p:sp>
        <p:nvSpPr>
          <p:cNvPr id="4" name="Espace réservé du pied de page 3">
            <a:extLst>
              <a:ext uri="{FF2B5EF4-FFF2-40B4-BE49-F238E27FC236}">
                <a16:creationId xmlns:a16="http://schemas.microsoft.com/office/drawing/2014/main" id="{4463A6CF-3EEF-C248-8B89-25998B5CCB6F}"/>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3657127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640079" y="2053641"/>
            <a:ext cx="3669161" cy="2760098"/>
          </a:xfrm>
        </p:spPr>
        <p:txBody>
          <a:bodyPr>
            <a:normAutofit/>
          </a:bodyPr>
          <a:lstStyle/>
          <a:p>
            <a:r>
              <a:rPr lang="fr-FR">
                <a:solidFill>
                  <a:srgbClr val="FFFFFF"/>
                </a:solidFill>
              </a:rPr>
              <a:t>Apprendre à parler et à se construire</a:t>
            </a:r>
          </a:p>
        </p:txBody>
      </p:sp>
      <p:sp>
        <p:nvSpPr>
          <p:cNvPr id="3" name="Espace réservé du contenu 2"/>
          <p:cNvSpPr>
            <a:spLocks noGrp="1"/>
          </p:cNvSpPr>
          <p:nvPr>
            <p:ph idx="1"/>
          </p:nvPr>
        </p:nvSpPr>
        <p:spPr>
          <a:xfrm>
            <a:off x="6090574" y="801866"/>
            <a:ext cx="5306084" cy="5230634"/>
          </a:xfrm>
        </p:spPr>
        <p:txBody>
          <a:bodyPr anchor="ctr">
            <a:normAutofit/>
          </a:bodyPr>
          <a:lstStyle/>
          <a:p>
            <a:r>
              <a:rPr lang="fr-FR" sz="2400">
                <a:solidFill>
                  <a:srgbClr val="000000"/>
                </a:solidFill>
              </a:rPr>
              <a:t>La relation langage/pensée</a:t>
            </a:r>
          </a:p>
          <a:p>
            <a:r>
              <a:rPr lang="fr-FR" sz="2400">
                <a:solidFill>
                  <a:srgbClr val="000000"/>
                </a:solidFill>
              </a:rPr>
              <a:t>Le langage permet la structuration de plus en plus abstraite de la pensée</a:t>
            </a:r>
          </a:p>
          <a:p>
            <a:r>
              <a:rPr lang="fr-FR" sz="2400">
                <a:solidFill>
                  <a:srgbClr val="000000"/>
                </a:solidFill>
              </a:rPr>
              <a:t>C’est le langage qui permet d’exploiter le potentiel cognitif</a:t>
            </a:r>
          </a:p>
          <a:p>
            <a:r>
              <a:rPr lang="fr-FR" sz="2400">
                <a:solidFill>
                  <a:srgbClr val="000000"/>
                </a:solidFill>
              </a:rPr>
              <a:t>La syntaxe est un élément primordial dans le processus d’apprentissage: le fonctionnement syntaxique, lexical et morphologique permet d’organiser le discours en évoquant des évènements de façon abstraite et les situant dans le temps et l’espace exprimant des relations logiques et en articulant des raisonnements (Canut 2009)</a:t>
            </a:r>
          </a:p>
        </p:txBody>
      </p:sp>
      <p:sp>
        <p:nvSpPr>
          <p:cNvPr id="4" name="Espace réservé du pied de page 3">
            <a:extLst>
              <a:ext uri="{FF2B5EF4-FFF2-40B4-BE49-F238E27FC236}">
                <a16:creationId xmlns:a16="http://schemas.microsoft.com/office/drawing/2014/main" id="{0562F922-6255-DE45-9AF7-68F0788383CF}"/>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1443254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1EBADBCA-DA20-4279-93C6-011DEF18AA7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42953" t="3964" b="3964"/>
          <a:stretch>
            <a:fillRect/>
          </a:stretch>
        </p:blipFill>
        <p:spPr>
          <a:xfrm>
            <a:off x="0" y="1"/>
            <a:ext cx="7554138" cy="6857999"/>
          </a:xfrm>
          <a:custGeom>
            <a:avLst/>
            <a:gdLst>
              <a:gd name="connsiteX0" fmla="*/ 0 w 7554138"/>
              <a:gd name="connsiteY0" fmla="*/ 0 h 6857999"/>
              <a:gd name="connsiteX1" fmla="*/ 7554138 w 7554138"/>
              <a:gd name="connsiteY1" fmla="*/ 0 h 6857999"/>
              <a:gd name="connsiteX2" fmla="*/ 7554138 w 7554138"/>
              <a:gd name="connsiteY2" fmla="*/ 6857999 h 6857999"/>
              <a:gd name="connsiteX3" fmla="*/ 0 w 7554138"/>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7554138" h="6857999">
                <a:moveTo>
                  <a:pt x="0" y="0"/>
                </a:moveTo>
                <a:lnTo>
                  <a:pt x="7554138" y="0"/>
                </a:lnTo>
                <a:lnTo>
                  <a:pt x="7554138" y="6857999"/>
                </a:lnTo>
                <a:lnTo>
                  <a:pt x="0" y="6857999"/>
                </a:lnTo>
                <a:close/>
              </a:path>
            </a:pathLst>
          </a:custGeom>
        </p:spPr>
      </p:pic>
      <p:sp>
        <p:nvSpPr>
          <p:cNvPr id="2" name="Titre 1"/>
          <p:cNvSpPr>
            <a:spLocks noGrp="1"/>
          </p:cNvSpPr>
          <p:nvPr>
            <p:ph type="title"/>
          </p:nvPr>
        </p:nvSpPr>
        <p:spPr>
          <a:xfrm>
            <a:off x="640080" y="1243013"/>
            <a:ext cx="3855720" cy="4371974"/>
          </a:xfrm>
        </p:spPr>
        <p:txBody>
          <a:bodyPr>
            <a:normAutofit/>
          </a:bodyPr>
          <a:lstStyle/>
          <a:p>
            <a:r>
              <a:rPr lang="fr-FR">
                <a:solidFill>
                  <a:srgbClr val="FFFFFF"/>
                </a:solidFill>
              </a:rPr>
              <a:t>La parole</a:t>
            </a:r>
          </a:p>
        </p:txBody>
      </p:sp>
      <p:sp>
        <p:nvSpPr>
          <p:cNvPr id="12" name="Rectangle 11">
            <a:extLst>
              <a:ext uri="{FF2B5EF4-FFF2-40B4-BE49-F238E27FC236}">
                <a16:creationId xmlns:a16="http://schemas.microsoft.com/office/drawing/2014/main" id="{4735DC46-5663-471D-AADB-81E00E65BC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850" y="0"/>
            <a:ext cx="539115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p:cNvSpPr>
            <a:spLocks noGrp="1"/>
          </p:cNvSpPr>
          <p:nvPr>
            <p:ph idx="1"/>
          </p:nvPr>
        </p:nvSpPr>
        <p:spPr>
          <a:xfrm>
            <a:off x="6172200" y="804672"/>
            <a:ext cx="5221224" cy="5230368"/>
          </a:xfrm>
        </p:spPr>
        <p:txBody>
          <a:bodyPr anchor="ctr">
            <a:normAutofit/>
          </a:bodyPr>
          <a:lstStyle/>
          <a:p>
            <a:r>
              <a:rPr lang="fr-FR" sz="2000">
                <a:solidFill>
                  <a:srgbClr val="000000"/>
                </a:solidFill>
              </a:rPr>
              <a:t>La parole constitue l’aspect oralisé du langage et utilise:</a:t>
            </a:r>
          </a:p>
          <a:p>
            <a:r>
              <a:rPr lang="fr-FR" sz="2000">
                <a:solidFill>
                  <a:srgbClr val="000000"/>
                </a:solidFill>
              </a:rPr>
              <a:t>La phonologie: sons de la lange</a:t>
            </a:r>
          </a:p>
          <a:p>
            <a:r>
              <a:rPr lang="fr-FR" sz="2000">
                <a:solidFill>
                  <a:srgbClr val="000000"/>
                </a:solidFill>
              </a:rPr>
              <a:t>Le lexique: mots de la langue</a:t>
            </a:r>
          </a:p>
          <a:p>
            <a:r>
              <a:rPr lang="fr-FR" sz="2000">
                <a:solidFill>
                  <a:srgbClr val="000000"/>
                </a:solidFill>
              </a:rPr>
              <a:t>La syntaxe:  grammaire de la langue</a:t>
            </a:r>
          </a:p>
          <a:p>
            <a:r>
              <a:rPr lang="fr-FR" sz="2000">
                <a:solidFill>
                  <a:srgbClr val="000000"/>
                </a:solidFill>
              </a:rPr>
              <a:t>La sémantique: la signification des mots</a:t>
            </a:r>
          </a:p>
          <a:p>
            <a:r>
              <a:rPr lang="fr-FR" sz="2000">
                <a:solidFill>
                  <a:srgbClr val="000000"/>
                </a:solidFill>
              </a:rPr>
              <a:t>L’élève développe ses capacités practo-motrices bucco phonatoires </a:t>
            </a:r>
          </a:p>
          <a:p>
            <a:r>
              <a:rPr lang="fr-FR" sz="2000">
                <a:solidFill>
                  <a:srgbClr val="000000"/>
                </a:solidFill>
              </a:rPr>
              <a:t>Mais les dimensions vocales et corporelles se complètent pour communiquer</a:t>
            </a:r>
          </a:p>
          <a:p>
            <a:r>
              <a:rPr lang="fr-FR" sz="2000">
                <a:solidFill>
                  <a:srgbClr val="000000"/>
                </a:solidFill>
              </a:rPr>
              <a:t>Diction (prononciation, articulation), prosodie (accentuation, rythme , mélodie, volume), expression corporelle (regards, posture, gestualité, apparence physique et vestimentaire)</a:t>
            </a:r>
          </a:p>
          <a:p>
            <a:endParaRPr lang="fr-FR" sz="2000">
              <a:solidFill>
                <a:srgbClr val="000000"/>
              </a:solidFill>
            </a:endParaRPr>
          </a:p>
        </p:txBody>
      </p:sp>
      <p:sp>
        <p:nvSpPr>
          <p:cNvPr id="4" name="Espace réservé du pied de page 3">
            <a:extLst>
              <a:ext uri="{FF2B5EF4-FFF2-40B4-BE49-F238E27FC236}">
                <a16:creationId xmlns:a16="http://schemas.microsoft.com/office/drawing/2014/main" id="{95EBBF82-A4E0-7148-9FEB-C73D93273EFA}"/>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185302156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1EBADBCA-DA20-4279-93C6-011DEF18AA7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42953" t="3964" b="3964"/>
          <a:stretch>
            <a:fillRect/>
          </a:stretch>
        </p:blipFill>
        <p:spPr>
          <a:xfrm>
            <a:off x="0" y="1"/>
            <a:ext cx="7554138" cy="6857999"/>
          </a:xfrm>
          <a:custGeom>
            <a:avLst/>
            <a:gdLst>
              <a:gd name="connsiteX0" fmla="*/ 0 w 7554138"/>
              <a:gd name="connsiteY0" fmla="*/ 0 h 6857999"/>
              <a:gd name="connsiteX1" fmla="*/ 7554138 w 7554138"/>
              <a:gd name="connsiteY1" fmla="*/ 0 h 6857999"/>
              <a:gd name="connsiteX2" fmla="*/ 7554138 w 7554138"/>
              <a:gd name="connsiteY2" fmla="*/ 6857999 h 6857999"/>
              <a:gd name="connsiteX3" fmla="*/ 0 w 7554138"/>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7554138" h="6857999">
                <a:moveTo>
                  <a:pt x="0" y="0"/>
                </a:moveTo>
                <a:lnTo>
                  <a:pt x="7554138" y="0"/>
                </a:lnTo>
                <a:lnTo>
                  <a:pt x="7554138" y="6857999"/>
                </a:lnTo>
                <a:lnTo>
                  <a:pt x="0" y="6857999"/>
                </a:lnTo>
                <a:close/>
              </a:path>
            </a:pathLst>
          </a:custGeom>
        </p:spPr>
      </p:pic>
      <p:sp>
        <p:nvSpPr>
          <p:cNvPr id="2" name="Titre 1"/>
          <p:cNvSpPr>
            <a:spLocks noGrp="1"/>
          </p:cNvSpPr>
          <p:nvPr>
            <p:ph type="title"/>
          </p:nvPr>
        </p:nvSpPr>
        <p:spPr>
          <a:xfrm>
            <a:off x="640080" y="1243013"/>
            <a:ext cx="3855720" cy="4371974"/>
          </a:xfrm>
        </p:spPr>
        <p:txBody>
          <a:bodyPr>
            <a:normAutofit/>
          </a:bodyPr>
          <a:lstStyle/>
          <a:p>
            <a:r>
              <a:rPr lang="fr-FR">
                <a:solidFill>
                  <a:srgbClr val="FFFFFF"/>
                </a:solidFill>
              </a:rPr>
              <a:t>L’expression orale et l’écoute comme objets d’enseignement</a:t>
            </a:r>
          </a:p>
        </p:txBody>
      </p:sp>
      <p:sp>
        <p:nvSpPr>
          <p:cNvPr id="12" name="Rectangle 11">
            <a:extLst>
              <a:ext uri="{FF2B5EF4-FFF2-40B4-BE49-F238E27FC236}">
                <a16:creationId xmlns:a16="http://schemas.microsoft.com/office/drawing/2014/main" id="{4735DC46-5663-471D-AADB-81E00E65BC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850" y="0"/>
            <a:ext cx="539115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p:cNvSpPr>
            <a:spLocks noGrp="1"/>
          </p:cNvSpPr>
          <p:nvPr>
            <p:ph idx="1"/>
          </p:nvPr>
        </p:nvSpPr>
        <p:spPr>
          <a:xfrm>
            <a:off x="6172200" y="804672"/>
            <a:ext cx="5221224" cy="5230368"/>
          </a:xfrm>
        </p:spPr>
        <p:txBody>
          <a:bodyPr anchor="ctr">
            <a:normAutofit/>
          </a:bodyPr>
          <a:lstStyle/>
          <a:p>
            <a:r>
              <a:rPr lang="fr-FR" sz="1700">
                <a:solidFill>
                  <a:srgbClr val="000000"/>
                </a:solidFill>
              </a:rPr>
              <a:t>Dans le canton de Genève, on distingue sept critères pour l’enseigner:</a:t>
            </a:r>
          </a:p>
          <a:p>
            <a:r>
              <a:rPr lang="fr-FR" sz="1700">
                <a:solidFill>
                  <a:srgbClr val="000000"/>
                </a:solidFill>
              </a:rPr>
              <a:t>-l’adaptation au contexte de prise de parole</a:t>
            </a:r>
          </a:p>
          <a:p>
            <a:r>
              <a:rPr lang="fr-FR" sz="1700">
                <a:solidFill>
                  <a:srgbClr val="000000"/>
                </a:solidFill>
              </a:rPr>
              <a:t>-l’acceptation de soi dans le regard des autres</a:t>
            </a:r>
          </a:p>
          <a:p>
            <a:r>
              <a:rPr lang="fr-FR" sz="1700">
                <a:solidFill>
                  <a:srgbClr val="000000"/>
                </a:solidFill>
              </a:rPr>
              <a:t>-la recherche du contact visuel</a:t>
            </a:r>
          </a:p>
          <a:p>
            <a:r>
              <a:rPr lang="fr-FR" sz="1700">
                <a:solidFill>
                  <a:srgbClr val="000000"/>
                </a:solidFill>
              </a:rPr>
              <a:t>-l’adaptation de la gestuelle</a:t>
            </a:r>
          </a:p>
          <a:p>
            <a:r>
              <a:rPr lang="fr-FR" sz="1700">
                <a:solidFill>
                  <a:srgbClr val="000000"/>
                </a:solidFill>
              </a:rPr>
              <a:t>-l’expression des 5 émotions de base: colère, tristesse, envie, joie , peur</a:t>
            </a:r>
          </a:p>
          <a:p>
            <a:r>
              <a:rPr lang="fr-FR" sz="1700">
                <a:solidFill>
                  <a:srgbClr val="000000"/>
                </a:solidFill>
              </a:rPr>
              <a:t>-la narration: savoir raconter des faits réels ou fictionnels en utilisant des organisateurs textuels, les temps</a:t>
            </a:r>
          </a:p>
          <a:p>
            <a:r>
              <a:rPr lang="fr-FR" sz="1700">
                <a:solidFill>
                  <a:srgbClr val="000000"/>
                </a:solidFill>
              </a:rPr>
              <a:t>-la lecture expressive</a:t>
            </a:r>
          </a:p>
          <a:p>
            <a:r>
              <a:rPr lang="fr-FR" sz="1700">
                <a:solidFill>
                  <a:srgbClr val="000000"/>
                </a:solidFill>
              </a:rPr>
              <a:t>Les éléments de l’enseignement sont répartis entre les activités artistiques (respiration, formulation, conscientisation du corps, occupation de l’espace)  et le français (prononciation et prosodie)</a:t>
            </a:r>
          </a:p>
        </p:txBody>
      </p:sp>
      <p:sp>
        <p:nvSpPr>
          <p:cNvPr id="4" name="Espace réservé du pied de page 3">
            <a:extLst>
              <a:ext uri="{FF2B5EF4-FFF2-40B4-BE49-F238E27FC236}">
                <a16:creationId xmlns:a16="http://schemas.microsoft.com/office/drawing/2014/main" id="{ADE24AC8-3F15-E241-8647-B6050CD76C88}"/>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241292183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title"/>
          </p:nvPr>
        </p:nvSpPr>
        <p:spPr>
          <a:xfrm>
            <a:off x="640079" y="2053641"/>
            <a:ext cx="3669161" cy="2760098"/>
          </a:xfrm>
        </p:spPr>
        <p:txBody>
          <a:bodyPr>
            <a:normAutofit/>
          </a:bodyPr>
          <a:lstStyle/>
          <a:p>
            <a:r>
              <a:rPr lang="fr-FR">
                <a:solidFill>
                  <a:srgbClr val="FFFFFF"/>
                </a:solidFill>
              </a:rPr>
              <a:t>L’écoute est le versant inséparable de la parole</a:t>
            </a:r>
          </a:p>
        </p:txBody>
      </p:sp>
      <p:sp>
        <p:nvSpPr>
          <p:cNvPr id="3" name="Espace réservé du contenu 2"/>
          <p:cNvSpPr>
            <a:spLocks noGrp="1"/>
          </p:cNvSpPr>
          <p:nvPr>
            <p:ph idx="1"/>
          </p:nvPr>
        </p:nvSpPr>
        <p:spPr>
          <a:xfrm>
            <a:off x="6090574" y="801866"/>
            <a:ext cx="5306084" cy="5230634"/>
          </a:xfrm>
        </p:spPr>
        <p:txBody>
          <a:bodyPr anchor="ctr">
            <a:normAutofit/>
          </a:bodyPr>
          <a:lstStyle/>
          <a:p>
            <a:r>
              <a:rPr lang="fr-FR" sz="1900" dirty="0">
                <a:solidFill>
                  <a:srgbClr val="000000"/>
                </a:solidFill>
              </a:rPr>
              <a:t>Perrenoud  1994</a:t>
            </a:r>
          </a:p>
          <a:p>
            <a:r>
              <a:rPr lang="fr-FR" sz="1900" dirty="0">
                <a:solidFill>
                  <a:srgbClr val="000000"/>
                </a:solidFill>
              </a:rPr>
              <a:t>11 dilemmes de communication en classe </a:t>
            </a:r>
          </a:p>
          <a:p>
            <a:r>
              <a:rPr lang="fr-FR" sz="1900" dirty="0">
                <a:solidFill>
                  <a:srgbClr val="000000"/>
                </a:solidFill>
              </a:rPr>
              <a:t>-autour de la prise de parole et du silence</a:t>
            </a:r>
          </a:p>
          <a:p>
            <a:r>
              <a:rPr lang="fr-FR" sz="1900" dirty="0">
                <a:solidFill>
                  <a:srgbClr val="000000"/>
                </a:solidFill>
              </a:rPr>
              <a:t>-</a:t>
            </a:r>
            <a:r>
              <a:rPr lang="fr-FR" sz="1900" dirty="0" smtClean="0">
                <a:solidFill>
                  <a:srgbClr val="000000"/>
                </a:solidFill>
              </a:rPr>
              <a:t>autour </a:t>
            </a:r>
            <a:r>
              <a:rPr lang="fr-FR" sz="1900" dirty="0">
                <a:solidFill>
                  <a:srgbClr val="000000"/>
                </a:solidFill>
              </a:rPr>
              <a:t>de la justice</a:t>
            </a:r>
          </a:p>
          <a:p>
            <a:r>
              <a:rPr lang="fr-FR" sz="1900" dirty="0">
                <a:solidFill>
                  <a:srgbClr val="000000"/>
                </a:solidFill>
              </a:rPr>
              <a:t>-autour de la norme langagière</a:t>
            </a:r>
          </a:p>
          <a:p>
            <a:r>
              <a:rPr lang="fr-FR" sz="1900" dirty="0">
                <a:solidFill>
                  <a:srgbClr val="000000"/>
                </a:solidFill>
              </a:rPr>
              <a:t>-autour du mensonge</a:t>
            </a:r>
          </a:p>
          <a:p>
            <a:r>
              <a:rPr lang="fr-FR" sz="1900" dirty="0">
                <a:solidFill>
                  <a:srgbClr val="000000"/>
                </a:solidFill>
              </a:rPr>
              <a:t>-autour de la sphère </a:t>
            </a:r>
            <a:r>
              <a:rPr lang="fr-FR" sz="1900" dirty="0" smtClean="0">
                <a:solidFill>
                  <a:srgbClr val="000000"/>
                </a:solidFill>
              </a:rPr>
              <a:t>privée</a:t>
            </a:r>
            <a:endParaRPr lang="fr-FR" sz="1900" dirty="0">
              <a:solidFill>
                <a:srgbClr val="000000"/>
              </a:solidFill>
            </a:endParaRPr>
          </a:p>
          <a:p>
            <a:r>
              <a:rPr lang="fr-FR" sz="1900" dirty="0">
                <a:solidFill>
                  <a:srgbClr val="000000"/>
                </a:solidFill>
              </a:rPr>
              <a:t>-autour du conflit</a:t>
            </a:r>
          </a:p>
          <a:p>
            <a:r>
              <a:rPr lang="fr-FR" sz="1900" dirty="0">
                <a:solidFill>
                  <a:srgbClr val="000000"/>
                </a:solidFill>
              </a:rPr>
              <a:t>-autour du pouvoir pédagogique</a:t>
            </a:r>
          </a:p>
          <a:p>
            <a:r>
              <a:rPr lang="fr-FR" sz="1900" dirty="0">
                <a:solidFill>
                  <a:srgbClr val="000000"/>
                </a:solidFill>
              </a:rPr>
              <a:t>autour du bavardage</a:t>
            </a:r>
          </a:p>
          <a:p>
            <a:r>
              <a:rPr lang="fr-FR" sz="1900" dirty="0">
                <a:solidFill>
                  <a:srgbClr val="000000"/>
                </a:solidFill>
              </a:rPr>
              <a:t>-autour de l’erreur, de la rigueur , de l’objectivité</a:t>
            </a:r>
          </a:p>
          <a:p>
            <a:r>
              <a:rPr lang="fr-FR" sz="1900" dirty="0">
                <a:solidFill>
                  <a:srgbClr val="000000"/>
                </a:solidFill>
              </a:rPr>
              <a:t>-autour de l’efficacité et du temps didactique</a:t>
            </a:r>
          </a:p>
          <a:p>
            <a:r>
              <a:rPr lang="fr-FR" sz="1900" dirty="0">
                <a:solidFill>
                  <a:srgbClr val="000000"/>
                </a:solidFill>
              </a:rPr>
              <a:t>-autour de la métacognition et du sens</a:t>
            </a:r>
          </a:p>
          <a:p>
            <a:endParaRPr lang="fr-FR" sz="1900" dirty="0">
              <a:solidFill>
                <a:srgbClr val="000000"/>
              </a:solidFill>
            </a:endParaRPr>
          </a:p>
        </p:txBody>
      </p:sp>
      <p:sp>
        <p:nvSpPr>
          <p:cNvPr id="4" name="Espace réservé du pied de page 3">
            <a:extLst>
              <a:ext uri="{FF2B5EF4-FFF2-40B4-BE49-F238E27FC236}">
                <a16:creationId xmlns:a16="http://schemas.microsoft.com/office/drawing/2014/main" id="{6C5CDB5B-89E2-A94D-86A8-29C0975703A9}"/>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1011375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Social Network">
            <a:extLst>
              <a:ext uri="{FF2B5EF4-FFF2-40B4-BE49-F238E27FC236}">
                <a16:creationId xmlns:a16="http://schemas.microsoft.com/office/drawing/2014/main" id="{E3BA9F9B-4561-4C16-B0A8-74F02F9B64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450254" y="1629089"/>
            <a:ext cx="3620021" cy="3620021"/>
          </a:xfrm>
          <a:prstGeom prst="rect">
            <a:avLst/>
          </a:prstGeom>
        </p:spPr>
      </p:pic>
      <p:sp>
        <p:nvSpPr>
          <p:cNvPr id="3" name="Espace réservé du contenu 2"/>
          <p:cNvSpPr>
            <a:spLocks noGrp="1"/>
          </p:cNvSpPr>
          <p:nvPr>
            <p:ph idx="1"/>
          </p:nvPr>
        </p:nvSpPr>
        <p:spPr>
          <a:xfrm>
            <a:off x="6090574" y="2421682"/>
            <a:ext cx="4977578" cy="3639289"/>
          </a:xfrm>
        </p:spPr>
        <p:txBody>
          <a:bodyPr anchor="ctr">
            <a:normAutofit/>
          </a:bodyPr>
          <a:lstStyle/>
          <a:p>
            <a:r>
              <a:rPr lang="fr-FR" sz="2000">
                <a:solidFill>
                  <a:srgbClr val="000000"/>
                </a:solidFill>
              </a:rPr>
              <a:t>On distingue trois dimensions constitutives de l’écoute:</a:t>
            </a:r>
          </a:p>
          <a:p>
            <a:r>
              <a:rPr lang="fr-FR" sz="2000">
                <a:solidFill>
                  <a:srgbClr val="000000"/>
                </a:solidFill>
              </a:rPr>
              <a:t>-une dimension sociale et interpersonnelle</a:t>
            </a:r>
          </a:p>
          <a:p>
            <a:r>
              <a:rPr lang="fr-FR" sz="2000">
                <a:solidFill>
                  <a:srgbClr val="000000"/>
                </a:solidFill>
              </a:rPr>
              <a:t>-une dimension cognitive</a:t>
            </a:r>
          </a:p>
          <a:p>
            <a:r>
              <a:rPr lang="fr-FR" sz="2000">
                <a:solidFill>
                  <a:srgbClr val="000000"/>
                </a:solidFill>
              </a:rPr>
              <a:t>-une dimension langagière et linguistique</a:t>
            </a:r>
          </a:p>
          <a:p>
            <a:r>
              <a:rPr lang="fr-FR" sz="2000">
                <a:solidFill>
                  <a:srgbClr val="000000"/>
                </a:solidFill>
              </a:rPr>
              <a:t>(Nonnon 2004)</a:t>
            </a:r>
          </a:p>
        </p:txBody>
      </p:sp>
      <p:sp>
        <p:nvSpPr>
          <p:cNvPr id="2" name="Espace réservé du pied de page 1">
            <a:extLst>
              <a:ext uri="{FF2B5EF4-FFF2-40B4-BE49-F238E27FC236}">
                <a16:creationId xmlns:a16="http://schemas.microsoft.com/office/drawing/2014/main" id="{F766A514-598C-3E44-91C3-54581015E747}"/>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315727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itre 1"/>
          <p:cNvSpPr>
            <a:spLocks noGrp="1"/>
          </p:cNvSpPr>
          <p:nvPr>
            <p:ph type="title"/>
          </p:nvPr>
        </p:nvSpPr>
        <p:spPr>
          <a:xfrm>
            <a:off x="640080" y="1243013"/>
            <a:ext cx="3855720" cy="4371974"/>
          </a:xfrm>
        </p:spPr>
        <p:txBody>
          <a:bodyPr>
            <a:normAutofit/>
          </a:bodyPr>
          <a:lstStyle/>
          <a:p>
            <a:r>
              <a:rPr lang="fr-FR" dirty="0">
                <a:solidFill>
                  <a:srgbClr val="3F3F3F"/>
                </a:solidFill>
              </a:rPr>
              <a:t>L’ORAL? </a:t>
            </a:r>
            <a:r>
              <a:rPr lang="fr-FR" dirty="0" smtClean="0">
                <a:solidFill>
                  <a:srgbClr val="3F3F3F"/>
                </a:solidFill>
              </a:rPr>
              <a:t>ENJEUX </a:t>
            </a:r>
            <a:r>
              <a:rPr lang="fr-FR" dirty="0">
                <a:solidFill>
                  <a:srgbClr val="3F3F3F"/>
                </a:solidFill>
              </a:rPr>
              <a:t>SOCIAUX? ENJEUX </a:t>
            </a:r>
            <a:r>
              <a:rPr lang="fr-FR" dirty="0" smtClean="0">
                <a:solidFill>
                  <a:srgbClr val="3F3F3F"/>
                </a:solidFill>
              </a:rPr>
              <a:t>EDUCATIFS?</a:t>
            </a:r>
            <a:endParaRPr lang="fr-FR" dirty="0">
              <a:solidFill>
                <a:srgbClr val="3F3F3F"/>
              </a:solidFill>
            </a:endParaRPr>
          </a:p>
        </p:txBody>
      </p:sp>
      <p:sp>
        <p:nvSpPr>
          <p:cNvPr id="3" name="Espace réservé du contenu 2"/>
          <p:cNvSpPr>
            <a:spLocks noGrp="1"/>
          </p:cNvSpPr>
          <p:nvPr>
            <p:ph idx="1"/>
          </p:nvPr>
        </p:nvSpPr>
        <p:spPr>
          <a:xfrm>
            <a:off x="6305550" y="1032987"/>
            <a:ext cx="5246370" cy="4792027"/>
          </a:xfrm>
        </p:spPr>
        <p:txBody>
          <a:bodyPr anchor="ctr">
            <a:normAutofit/>
          </a:bodyPr>
          <a:lstStyle/>
          <a:p>
            <a:r>
              <a:rPr lang="fr-FR" sz="1700" dirty="0">
                <a:solidFill>
                  <a:srgbClr val="FFFFFF"/>
                </a:solidFill>
              </a:rPr>
              <a:t>L’oral a des statuts différents à l’école et il pâtit du flou qui affecte sa définition: Le terme oral sert à désigner à la fois les modalités pédagogiques, un outil au service des apprentissages, et un objet d’apprentissage.(Plane 2015)</a:t>
            </a:r>
          </a:p>
          <a:p>
            <a:endParaRPr lang="fr-FR" sz="1700" dirty="0">
              <a:solidFill>
                <a:srgbClr val="FFFFFF"/>
              </a:solidFill>
            </a:endParaRPr>
          </a:p>
          <a:p>
            <a:r>
              <a:rPr lang="fr-FR" sz="1700" dirty="0">
                <a:solidFill>
                  <a:srgbClr val="FFFFFF"/>
                </a:solidFill>
              </a:rPr>
              <a:t>Le terme recouvre plusieurs concepts:</a:t>
            </a:r>
          </a:p>
          <a:p>
            <a:r>
              <a:rPr lang="fr-FR" sz="1700" dirty="0">
                <a:solidFill>
                  <a:srgbClr val="FFFFFF"/>
                </a:solidFill>
              </a:rPr>
              <a:t>-l’oral parlé (interactions)</a:t>
            </a:r>
          </a:p>
          <a:p>
            <a:r>
              <a:rPr lang="fr-FR" sz="1700" dirty="0">
                <a:solidFill>
                  <a:srgbClr val="FFFFFF"/>
                </a:solidFill>
              </a:rPr>
              <a:t>-l’oral socialisé (rituels socio-discursifs</a:t>
            </a:r>
            <a:r>
              <a:rPr lang="fr-FR" sz="1700" dirty="0" smtClean="0">
                <a:solidFill>
                  <a:srgbClr val="FFFFFF"/>
                </a:solidFill>
              </a:rPr>
              <a:t>),  </a:t>
            </a:r>
            <a:r>
              <a:rPr lang="fr-FR" sz="1700" dirty="0">
                <a:solidFill>
                  <a:srgbClr val="FFFFFF"/>
                </a:solidFill>
              </a:rPr>
              <a:t>base de l’argumentatif</a:t>
            </a:r>
          </a:p>
          <a:p>
            <a:r>
              <a:rPr lang="fr-FR" sz="1700" dirty="0">
                <a:solidFill>
                  <a:srgbClr val="FFFFFF"/>
                </a:solidFill>
              </a:rPr>
              <a:t>-l’oralité (ensemble des processus liés à la parole</a:t>
            </a:r>
          </a:p>
          <a:p>
            <a:endParaRPr lang="fr-FR" sz="1700" dirty="0">
              <a:solidFill>
                <a:srgbClr val="FFFFFF"/>
              </a:solidFill>
            </a:endParaRPr>
          </a:p>
          <a:p>
            <a:r>
              <a:rPr lang="fr-FR" sz="1700" dirty="0">
                <a:solidFill>
                  <a:srgbClr val="FFFFFF"/>
                </a:solidFill>
              </a:rPr>
              <a:t>Dans le contexte scolaire, l’oral parlé n’est pas encouragé</a:t>
            </a:r>
          </a:p>
          <a:p>
            <a:pPr marL="36900" indent="0">
              <a:buNone/>
            </a:pPr>
            <a:endParaRPr lang="fr-FR" sz="1700" dirty="0">
              <a:solidFill>
                <a:srgbClr val="FFFFFF"/>
              </a:solidFill>
            </a:endParaRPr>
          </a:p>
        </p:txBody>
      </p:sp>
      <p:sp>
        <p:nvSpPr>
          <p:cNvPr id="4" name="Espace réservé du pied de page 3">
            <a:extLst>
              <a:ext uri="{FF2B5EF4-FFF2-40B4-BE49-F238E27FC236}">
                <a16:creationId xmlns:a16="http://schemas.microsoft.com/office/drawing/2014/main" id="{9532DC5E-FD00-074E-A623-57660860BEAA}"/>
              </a:ext>
            </a:extLst>
          </p:cNvPr>
          <p:cNvSpPr>
            <a:spLocks noGrp="1"/>
          </p:cNvSpPr>
          <p:nvPr>
            <p:ph type="ftr" sz="quarter" idx="11"/>
          </p:nvPr>
        </p:nvSpPr>
        <p:spPr/>
        <p:txBody>
          <a:bodyPr/>
          <a:lstStyle/>
          <a:p>
            <a:r>
              <a:rPr lang="fr-FR"/>
              <a:t>IA-IPR arts plastiques - Acadmie de Lille</a:t>
            </a:r>
          </a:p>
        </p:txBody>
      </p:sp>
    </p:spTree>
    <p:extLst>
      <p:ext uri="{BB962C8B-B14F-4D97-AF65-F5344CB8AC3E}">
        <p14:creationId xmlns:p14="http://schemas.microsoft.com/office/powerpoint/2010/main" val="99586629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1616</Words>
  <Application>Microsoft Office PowerPoint</Application>
  <PresentationFormat>Grand écran</PresentationFormat>
  <Paragraphs>164</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Calibri Light</vt:lpstr>
      <vt:lpstr>Thème Office</vt:lpstr>
      <vt:lpstr>DEVELOPPER DES COMPETENCES A L’ORAL</vt:lpstr>
      <vt:lpstr>L’acte de parole est aussi un lieu d’invention du savoir</vt:lpstr>
      <vt:lpstr>Un état des lieux</vt:lpstr>
      <vt:lpstr>Apprendre à parler et à se construire</vt:lpstr>
      <vt:lpstr>La parole</vt:lpstr>
      <vt:lpstr>L’expression orale et l’écoute comme objets d’enseignement</vt:lpstr>
      <vt:lpstr>L’écoute est le versant inséparable de la parole</vt:lpstr>
      <vt:lpstr>Présentation PowerPoint</vt:lpstr>
      <vt:lpstr>L’ORAL? ENJEUX SOCIAUX? ENJEUX EDUCATIFS?</vt:lpstr>
      <vt:lpstr>COMMENT APPRENDRE AVEC L’ORAL?</vt:lpstr>
      <vt:lpstr>Présentation PowerPoint</vt:lpstr>
      <vt:lpstr>Les habiletés verbales</vt:lpstr>
      <vt:lpstr>En France à la fin du cycle 4, l’élève doit pouvoir: </vt:lpstr>
      <vt:lpstr>A ce stade, des propositions de situation de pratique orale en arts plastiques</vt:lpstr>
      <vt:lpstr>Une didactique spécifique de l’oral</vt:lpstr>
      <vt:lpstr>LES CONCEPTIONS DIDACTIQUES DE L’ORAL</vt:lpstr>
      <vt:lpstr>DES QUESTIONS EN SUSPENS</vt:lpstr>
      <vt:lpstr>Agir sur quatre dimensions</vt:lpstr>
      <vt:lpstr>BIBLIOGRAPHIE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DEVELOPPER DES COMPETENCES A L’ORAL</dc:title>
  <dc:creator>marieIHerbet@outlook.fr</dc:creator>
  <cp:lastModifiedBy>utilisateur</cp:lastModifiedBy>
  <cp:revision>2</cp:revision>
  <dcterms:created xsi:type="dcterms:W3CDTF">2020-12-07T08:18:16Z</dcterms:created>
  <dcterms:modified xsi:type="dcterms:W3CDTF">2020-12-07T14:42:43Z</dcterms:modified>
</cp:coreProperties>
</file>