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290" r:id="rId4"/>
    <p:sldId id="293" r:id="rId5"/>
    <p:sldId id="289" r:id="rId6"/>
    <p:sldId id="339" r:id="rId7"/>
    <p:sldId id="338" r:id="rId8"/>
    <p:sldId id="340" r:id="rId9"/>
    <p:sldId id="287" r:id="rId10"/>
    <p:sldId id="288" r:id="rId11"/>
    <p:sldId id="271" r:id="rId12"/>
    <p:sldId id="291" r:id="rId13"/>
    <p:sldId id="292" r:id="rId14"/>
    <p:sldId id="309" r:id="rId15"/>
    <p:sldId id="310" r:id="rId16"/>
    <p:sldId id="294" r:id="rId17"/>
    <p:sldId id="295" r:id="rId18"/>
    <p:sldId id="296" r:id="rId19"/>
    <p:sldId id="341" r:id="rId20"/>
    <p:sldId id="298" r:id="rId21"/>
    <p:sldId id="331" r:id="rId22"/>
    <p:sldId id="300" r:id="rId23"/>
    <p:sldId id="301" r:id="rId24"/>
    <p:sldId id="302" r:id="rId25"/>
    <p:sldId id="303" r:id="rId26"/>
    <p:sldId id="304" r:id="rId27"/>
    <p:sldId id="306" r:id="rId28"/>
    <p:sldId id="307" r:id="rId29"/>
    <p:sldId id="308" r:id="rId30"/>
    <p:sldId id="314" r:id="rId31"/>
    <p:sldId id="315" r:id="rId32"/>
    <p:sldId id="316" r:id="rId33"/>
    <p:sldId id="317" r:id="rId34"/>
    <p:sldId id="343" r:id="rId35"/>
    <p:sldId id="321" r:id="rId36"/>
    <p:sldId id="345" r:id="rId37"/>
    <p:sldId id="318" r:id="rId38"/>
    <p:sldId id="311" r:id="rId39"/>
    <p:sldId id="312" r:id="rId40"/>
    <p:sldId id="313" r:id="rId41"/>
    <p:sldId id="346" r:id="rId42"/>
    <p:sldId id="347" r:id="rId43"/>
    <p:sldId id="348" r:id="rId44"/>
    <p:sldId id="349" r:id="rId45"/>
    <p:sldId id="350" r:id="rId46"/>
    <p:sldId id="351" r:id="rId47"/>
    <p:sldId id="342" r:id="rId48"/>
    <p:sldId id="323" r:id="rId49"/>
    <p:sldId id="324" r:id="rId50"/>
    <p:sldId id="322" r:id="rId51"/>
    <p:sldId id="325" r:id="rId52"/>
    <p:sldId id="330" r:id="rId53"/>
    <p:sldId id="326" r:id="rId54"/>
    <p:sldId id="328" r:id="rId55"/>
    <p:sldId id="329" r:id="rId56"/>
    <p:sldId id="327" r:id="rId57"/>
    <p:sldId id="273" r:id="rId5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00C7F5B-FE1A-47D9-93C7-470B9226AC7C}" type="datetimeFigureOut">
              <a:rPr lang="fr-FR" smtClean="0"/>
              <a:t>30/03/2017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8751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0C7F5B-FE1A-47D9-93C7-470B9226AC7C}" type="datetimeFigureOut">
              <a:rPr lang="fr-FR" smtClean="0"/>
              <a:t>30/03/2017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153929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0C7F5B-FE1A-47D9-93C7-470B9226AC7C}" type="datetimeFigureOut">
              <a:rPr lang="fr-FR" smtClean="0"/>
              <a:t>30/03/2017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242457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0C7F5B-FE1A-47D9-93C7-470B9226AC7C}" type="datetimeFigureOut">
              <a:rPr lang="fr-FR" smtClean="0"/>
              <a:t>30/03/2017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3554500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00C7F5B-FE1A-47D9-93C7-470B9226AC7C}" type="datetimeFigureOut">
              <a:rPr lang="fr-FR" smtClean="0"/>
              <a:t>30/03/2017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2681479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00C7F5B-FE1A-47D9-93C7-470B9226AC7C}" type="datetimeFigureOut">
              <a:rPr lang="fr-FR" smtClean="0"/>
              <a:t>30/03/2017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95956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00C7F5B-FE1A-47D9-93C7-470B9226AC7C}" type="datetimeFigureOut">
              <a:rPr lang="fr-FR" smtClean="0"/>
              <a:t>30/03/2017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332557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00C7F5B-FE1A-47D9-93C7-470B9226AC7C}" type="datetimeFigureOut">
              <a:rPr lang="fr-FR" smtClean="0"/>
              <a:t>30/03/2017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113234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00C7F5B-FE1A-47D9-93C7-470B9226AC7C}" type="datetimeFigureOut">
              <a:rPr lang="fr-FR" smtClean="0"/>
              <a:t>30/03/2017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287221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0C7F5B-FE1A-47D9-93C7-470B9226AC7C}" type="datetimeFigureOut">
              <a:rPr lang="fr-FR" smtClean="0"/>
              <a:t>30/03/2017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74237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00C7F5B-FE1A-47D9-93C7-470B9226AC7C}" type="datetimeFigureOut">
              <a:rPr lang="fr-FR" smtClean="0"/>
              <a:t>30/03/2017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7EE6D72-8107-4B87-A635-69715E00FFA1}" type="slidenum">
              <a:rPr lang="fr-FR" smtClean="0"/>
              <a:t>‹N°›</a:t>
            </a:fld>
            <a:endParaRPr lang="fr-FR"/>
          </a:p>
        </p:txBody>
      </p:sp>
    </p:spTree>
    <p:extLst>
      <p:ext uri="{BB962C8B-B14F-4D97-AF65-F5344CB8AC3E}">
        <p14:creationId xmlns:p14="http://schemas.microsoft.com/office/powerpoint/2010/main" val="363466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C7F5B-FE1A-47D9-93C7-470B9226AC7C}" type="datetimeFigureOut">
              <a:rPr lang="fr-FR" smtClean="0"/>
              <a:t>30/03/2017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E6D72-8107-4B87-A635-69715E00FFA1}" type="slidenum">
              <a:rPr lang="fr-FR" smtClean="0"/>
              <a:t>‹N°›</a:t>
            </a:fld>
            <a:endParaRPr lang="fr-FR"/>
          </a:p>
        </p:txBody>
      </p:sp>
    </p:spTree>
    <p:extLst>
      <p:ext uri="{BB962C8B-B14F-4D97-AF65-F5344CB8AC3E}">
        <p14:creationId xmlns:p14="http://schemas.microsoft.com/office/powerpoint/2010/main" val="1310000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052737"/>
            <a:ext cx="7772400" cy="1440159"/>
          </a:xfrm>
        </p:spPr>
        <p:txBody>
          <a:bodyPr/>
          <a:lstStyle/>
          <a:p>
            <a:r>
              <a:rPr lang="fr-FR" dirty="0" smtClean="0"/>
              <a:t>Cycle 3</a:t>
            </a:r>
            <a:br>
              <a:rPr lang="fr-FR" dirty="0" smtClean="0"/>
            </a:br>
            <a:r>
              <a:rPr lang="fr-FR" dirty="0" smtClean="0"/>
              <a:t> 6e</a:t>
            </a:r>
            <a:endParaRPr lang="fr-FR" dirty="0"/>
          </a:p>
        </p:txBody>
      </p:sp>
      <p:sp>
        <p:nvSpPr>
          <p:cNvPr id="4" name="Rectangle 3"/>
          <p:cNvSpPr/>
          <p:nvPr/>
        </p:nvSpPr>
        <p:spPr>
          <a:xfrm>
            <a:off x="1259632" y="1052736"/>
            <a:ext cx="6552728" cy="30963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800" b="1" dirty="0" smtClean="0"/>
              <a:t>Cycle 3</a:t>
            </a:r>
          </a:p>
          <a:p>
            <a:pPr algn="ctr"/>
            <a:endParaRPr lang="fr-FR" sz="2800" b="1" dirty="0"/>
          </a:p>
          <a:p>
            <a:pPr algn="ctr"/>
            <a:endParaRPr lang="fr-FR" sz="2800" b="1" dirty="0"/>
          </a:p>
        </p:txBody>
      </p:sp>
    </p:spTree>
    <p:extLst>
      <p:ext uri="{BB962C8B-B14F-4D97-AF65-F5344CB8AC3E}">
        <p14:creationId xmlns:p14="http://schemas.microsoft.com/office/powerpoint/2010/main" val="4153089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146250"/>
          </a:xfrm>
        </p:spPr>
        <p:txBody>
          <a:bodyPr>
            <a:normAutofit fontScale="90000"/>
          </a:bodyPr>
          <a:lstStyle/>
          <a:p>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a:t/>
            </a:r>
            <a:br>
              <a:rPr lang="fr-FR" dirty="0"/>
            </a:br>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a:t/>
            </a:r>
            <a:br>
              <a:rPr lang="fr-FR" dirty="0"/>
            </a:br>
            <a:r>
              <a:rPr lang="fr-FR" dirty="0"/>
              <a:t/>
            </a:r>
            <a:br>
              <a:rPr lang="fr-FR" dirty="0"/>
            </a:br>
            <a:endParaRPr lang="fr-FR" dirty="0"/>
          </a:p>
        </p:txBody>
      </p:sp>
      <p:sp>
        <p:nvSpPr>
          <p:cNvPr id="4" name="Rectangle à coins arrondis 3"/>
          <p:cNvSpPr/>
          <p:nvPr/>
        </p:nvSpPr>
        <p:spPr>
          <a:xfrm>
            <a:off x="899592" y="620688"/>
            <a:ext cx="7416824" cy="53285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3600" dirty="0" smtClean="0"/>
              <a:t>Problématique:</a:t>
            </a:r>
          </a:p>
          <a:p>
            <a:endParaRPr lang="fr-FR" sz="3600" dirty="0"/>
          </a:p>
          <a:p>
            <a:endParaRPr lang="fr-FR" sz="3600" dirty="0" smtClean="0"/>
          </a:p>
          <a:p>
            <a:r>
              <a:rPr lang="fr-FR" sz="3600" dirty="0" smtClean="0"/>
              <a:t>Comment le </a:t>
            </a:r>
            <a:r>
              <a:rPr lang="fr-FR" sz="3600" dirty="0"/>
              <a:t>choix de l'espace d'exposition du projet </a:t>
            </a:r>
            <a:r>
              <a:rPr lang="fr-FR" sz="3600" dirty="0" smtClean="0"/>
              <a:t>peut-il être intégré à la </a:t>
            </a:r>
            <a:r>
              <a:rPr lang="fr-FR" sz="3600" dirty="0"/>
              <a:t>pratique et </a:t>
            </a:r>
            <a:r>
              <a:rPr lang="fr-FR" sz="3600" dirty="0" smtClean="0"/>
              <a:t>quelle en est </a:t>
            </a:r>
            <a:r>
              <a:rPr lang="fr-FR" sz="3600" dirty="0"/>
              <a:t>l</a:t>
            </a:r>
            <a:r>
              <a:rPr lang="fr-FR" sz="3600" dirty="0" smtClean="0"/>
              <a:t>a </a:t>
            </a:r>
            <a:r>
              <a:rPr lang="fr-FR" sz="3600" dirty="0"/>
              <a:t>réception par le spectateur ?</a:t>
            </a:r>
            <a:endParaRPr lang="fr-FR" sz="3600" dirty="0">
              <a:effectLst/>
            </a:endParaRPr>
          </a:p>
        </p:txBody>
      </p:sp>
    </p:spTree>
    <p:extLst>
      <p:ext uri="{BB962C8B-B14F-4D97-AF65-F5344CB8AC3E}">
        <p14:creationId xmlns:p14="http://schemas.microsoft.com/office/powerpoint/2010/main" val="2146110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Objectifs:</a:t>
            </a:r>
            <a:endParaRPr lang="fr-FR" dirty="0"/>
          </a:p>
        </p:txBody>
      </p:sp>
      <p:sp>
        <p:nvSpPr>
          <p:cNvPr id="3" name="Espace réservé du contenu 2"/>
          <p:cNvSpPr>
            <a:spLocks noGrp="1"/>
          </p:cNvSpPr>
          <p:nvPr>
            <p:ph idx="1"/>
          </p:nvPr>
        </p:nvSpPr>
        <p:spPr/>
        <p:txBody>
          <a:bodyPr>
            <a:normAutofit lnSpcReduction="10000"/>
          </a:bodyPr>
          <a:lstStyle/>
          <a:p>
            <a:r>
              <a:rPr lang="fr-FR" dirty="0"/>
              <a:t>Amener </a:t>
            </a:r>
            <a:r>
              <a:rPr lang="fr-FR" dirty="0" smtClean="0"/>
              <a:t>les élèves </a:t>
            </a:r>
            <a:r>
              <a:rPr lang="fr-FR" dirty="0"/>
              <a:t>à prendre conscience que leurs projets ont pour objectif d'être exposés.</a:t>
            </a:r>
          </a:p>
          <a:p>
            <a:r>
              <a:rPr lang="fr-FR" dirty="0"/>
              <a:t>Amener les élèves à comprendre que le procédé d'exposition dans l'espace muséal induit une pratique et une réaction/action du spectateur(questionnement, circulation</a:t>
            </a:r>
            <a:r>
              <a:rPr lang="fr-FR" dirty="0" smtClean="0"/>
              <a:t>...)</a:t>
            </a:r>
          </a:p>
          <a:p>
            <a:r>
              <a:rPr lang="fr-FR" dirty="0" smtClean="0">
                <a:effectLst/>
              </a:rPr>
              <a:t>Amener les élèves à comprendre l’institution muséale et la complexité de la scénographie</a:t>
            </a:r>
          </a:p>
          <a:p>
            <a:pPr marL="0" indent="0">
              <a:buNone/>
            </a:pPr>
            <a:r>
              <a:rPr lang="fr-FR" dirty="0"/>
              <a:t> </a:t>
            </a:r>
            <a:r>
              <a:rPr lang="fr-FR" dirty="0" smtClean="0"/>
              <a:t>   d’une exposition</a:t>
            </a:r>
            <a:r>
              <a:rPr lang="fr-FR" dirty="0" smtClean="0">
                <a:effectLst/>
              </a:rPr>
              <a:t>.</a:t>
            </a:r>
            <a:endParaRPr lang="fr-FR" dirty="0">
              <a:effectLst/>
            </a:endParaRPr>
          </a:p>
        </p:txBody>
      </p:sp>
    </p:spTree>
    <p:extLst>
      <p:ext uri="{BB962C8B-B14F-4D97-AF65-F5344CB8AC3E}">
        <p14:creationId xmlns:p14="http://schemas.microsoft.com/office/powerpoint/2010/main" val="2135717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858218"/>
          </a:xfrm>
        </p:spPr>
        <p:txBody>
          <a:bodyPr>
            <a:normAutofit fontScale="90000"/>
          </a:bodyPr>
          <a:lstStyle/>
          <a:p>
            <a:r>
              <a:rPr lang="fr-FR" u="sng" dirty="0"/>
              <a:t>Identifier et situer les sensibilités et les repères artistiques ou culturels des élèves</a:t>
            </a:r>
            <a:r>
              <a:rPr lang="fr-FR" dirty="0"/>
              <a:t> :</a:t>
            </a:r>
            <a:br>
              <a:rPr lang="fr-FR" dirty="0"/>
            </a:br>
            <a:endParaRPr lang="fr-FR" dirty="0"/>
          </a:p>
        </p:txBody>
      </p:sp>
      <p:sp>
        <p:nvSpPr>
          <p:cNvPr id="3" name="Espace réservé du contenu 2"/>
          <p:cNvSpPr>
            <a:spLocks noGrp="1"/>
          </p:cNvSpPr>
          <p:nvPr>
            <p:ph idx="1"/>
          </p:nvPr>
        </p:nvSpPr>
        <p:spPr>
          <a:xfrm>
            <a:off x="457200" y="2348880"/>
            <a:ext cx="8229600" cy="3777283"/>
          </a:xfrm>
        </p:spPr>
        <p:txBody>
          <a:bodyPr>
            <a:normAutofit fontScale="92500"/>
          </a:bodyPr>
          <a:lstStyle/>
          <a:p>
            <a:r>
              <a:rPr lang="fr-FR" dirty="0"/>
              <a:t>à ce stade de son parcours scolaire, l'élève possède quelques repères de pratiques artistiques et de procédés d'exposition. Cependant, il a spontanément une lecture de l'</a:t>
            </a:r>
            <a:r>
              <a:rPr lang="fr-FR" dirty="0" err="1"/>
              <a:t>oeuvre</a:t>
            </a:r>
            <a:r>
              <a:rPr lang="fr-FR" dirty="0"/>
              <a:t> qui porte sur sa narration (le sujet) plus que le procédé d'exposition choisi par l'artiste. Il s'agit ici de l'amener à voir l'</a:t>
            </a:r>
            <a:r>
              <a:rPr lang="fr-FR" dirty="0" err="1"/>
              <a:t>oeuvre</a:t>
            </a:r>
            <a:r>
              <a:rPr lang="fr-FR" dirty="0"/>
              <a:t> dans une entièreté plus globale et dans son contexte.</a:t>
            </a:r>
          </a:p>
          <a:p>
            <a:endParaRPr lang="fr-FR" dirty="0"/>
          </a:p>
        </p:txBody>
      </p:sp>
    </p:spTree>
    <p:extLst>
      <p:ext uri="{BB962C8B-B14F-4D97-AF65-F5344CB8AC3E}">
        <p14:creationId xmlns:p14="http://schemas.microsoft.com/office/powerpoint/2010/main" val="3596269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66130"/>
          </a:xfrm>
        </p:spPr>
        <p:txBody>
          <a:bodyPr>
            <a:normAutofit fontScale="90000"/>
          </a:bodyPr>
          <a:lstStyle/>
          <a:p>
            <a:r>
              <a:rPr lang="fr-FR" u="sng" dirty="0" smtClean="0"/>
              <a:t>Les composantes </a:t>
            </a:r>
            <a:r>
              <a:rPr lang="fr-FR" dirty="0"/>
              <a:t> :</a:t>
            </a:r>
            <a:br>
              <a:rPr lang="fr-FR" dirty="0"/>
            </a:br>
            <a:endParaRPr lang="fr-FR" dirty="0"/>
          </a:p>
        </p:txBody>
      </p:sp>
      <p:sp>
        <p:nvSpPr>
          <p:cNvPr id="3" name="Espace réservé du contenu 2"/>
          <p:cNvSpPr>
            <a:spLocks noGrp="1"/>
          </p:cNvSpPr>
          <p:nvPr>
            <p:ph idx="1"/>
          </p:nvPr>
        </p:nvSpPr>
        <p:spPr>
          <a:xfrm>
            <a:off x="457200" y="1124744"/>
            <a:ext cx="8229600" cy="5001419"/>
          </a:xfrm>
        </p:spPr>
        <p:txBody>
          <a:bodyPr>
            <a:normAutofit fontScale="92500" lnSpcReduction="10000"/>
          </a:bodyPr>
          <a:lstStyle/>
          <a:p>
            <a:r>
              <a:rPr lang="fr-FR" dirty="0" smtClean="0"/>
              <a:t>Les composantes plasticiennes: les </a:t>
            </a:r>
            <a:r>
              <a:rPr lang="fr-FR" dirty="0"/>
              <a:t>élèves explorent la réalisation par maquette et s'exercent au rapport d'échelle et aux choix des matériaux, outils afin d'y procéder. </a:t>
            </a:r>
            <a:endParaRPr lang="fr-FR" dirty="0" smtClean="0"/>
          </a:p>
          <a:p>
            <a:r>
              <a:rPr lang="fr-FR" dirty="0" smtClean="0"/>
              <a:t>Les composantes théoriques:</a:t>
            </a:r>
            <a:r>
              <a:rPr lang="fr-FR" dirty="0"/>
              <a:t> </a:t>
            </a:r>
            <a:r>
              <a:rPr lang="fr-FR" dirty="0" smtClean="0"/>
              <a:t>ils </a:t>
            </a:r>
            <a:r>
              <a:rPr lang="fr-FR" dirty="0"/>
              <a:t>découvrent et exploitent le vocabulaire associé aux modalités et à l'espace </a:t>
            </a:r>
            <a:r>
              <a:rPr lang="fr-FR" dirty="0" smtClean="0"/>
              <a:t>d'exposition.</a:t>
            </a:r>
          </a:p>
          <a:p>
            <a:r>
              <a:rPr lang="fr-FR" dirty="0" smtClean="0"/>
              <a:t>Les composantes culturelles: </a:t>
            </a:r>
            <a:r>
              <a:rPr lang="fr-FR" dirty="0"/>
              <a:t>ils découvrent des références artistiques qui interrogent le lien entre l'espace d'exposition et la réception de celles-ci par le spectateur.</a:t>
            </a:r>
          </a:p>
          <a:p>
            <a:endParaRPr lang="fr-FR" dirty="0"/>
          </a:p>
        </p:txBody>
      </p:sp>
    </p:spTree>
    <p:extLst>
      <p:ext uri="{BB962C8B-B14F-4D97-AF65-F5344CB8AC3E}">
        <p14:creationId xmlns:p14="http://schemas.microsoft.com/office/powerpoint/2010/main" val="3791013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Fiche élève:</a:t>
            </a:r>
            <a:endParaRPr lang="fr-FR" dirty="0"/>
          </a:p>
        </p:txBody>
      </p:sp>
      <p:pic>
        <p:nvPicPr>
          <p:cNvPr id="3" name="Espace réservé du contenu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7223" y="1600200"/>
            <a:ext cx="3198553" cy="4525963"/>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8223" y="1600200"/>
            <a:ext cx="3198553" cy="4525963"/>
          </a:xfrm>
        </p:spPr>
      </p:pic>
    </p:spTree>
    <p:extLst>
      <p:ext uri="{BB962C8B-B14F-4D97-AF65-F5344CB8AC3E}">
        <p14:creationId xmlns:p14="http://schemas.microsoft.com/office/powerpoint/2010/main" val="2257441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Fiche élève suite:</a:t>
            </a:r>
            <a:endParaRPr lang="fr-FR" dirty="0"/>
          </a:p>
        </p:txBody>
      </p:sp>
      <p:pic>
        <p:nvPicPr>
          <p:cNvPr id="10" name="Espace réservé du contenu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7274" y="1600200"/>
            <a:ext cx="3198451" cy="4525963"/>
          </a:xfrm>
        </p:spPr>
      </p:pic>
      <p:pic>
        <p:nvPicPr>
          <p:cNvPr id="12" name="Espace réservé du contenu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8312" y="1600200"/>
            <a:ext cx="3198375" cy="4525963"/>
          </a:xfrm>
        </p:spPr>
      </p:pic>
    </p:spTree>
    <p:extLst>
      <p:ext uri="{BB962C8B-B14F-4D97-AF65-F5344CB8AC3E}">
        <p14:creationId xmlns:p14="http://schemas.microsoft.com/office/powerpoint/2010/main" val="299039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étapes de connaissances</a:t>
            </a:r>
            <a:endParaRPr lang="fr-FR" dirty="0"/>
          </a:p>
        </p:txBody>
      </p:sp>
      <p:sp>
        <p:nvSpPr>
          <p:cNvPr id="3" name="Espace réservé du contenu 2"/>
          <p:cNvSpPr>
            <a:spLocks noGrp="1"/>
          </p:cNvSpPr>
          <p:nvPr>
            <p:ph sz="half" idx="1"/>
          </p:nvPr>
        </p:nvSpPr>
        <p:spPr/>
        <p:txBody>
          <a:bodyPr/>
          <a:lstStyle/>
          <a:p>
            <a:r>
              <a:rPr lang="fr-FR" dirty="0" smtClean="0"/>
              <a:t>Fixer du vocabulaire</a:t>
            </a:r>
          </a:p>
          <a:p>
            <a:pPr marL="0" indent="0">
              <a:buNone/>
            </a:pPr>
            <a:r>
              <a:rPr lang="fr-FR"/>
              <a:t> </a:t>
            </a:r>
            <a:r>
              <a:rPr lang="fr-FR" smtClean="0"/>
              <a:t>concernant </a:t>
            </a:r>
            <a:r>
              <a:rPr lang="fr-FR" dirty="0" smtClean="0"/>
              <a:t>les modalités d’exposition</a:t>
            </a:r>
          </a:p>
          <a:p>
            <a:pPr marL="0" indent="0">
              <a:buNone/>
            </a:pPr>
            <a:endParaRPr lang="fr-FR"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83968" y="1988840"/>
            <a:ext cx="4402832" cy="3010197"/>
          </a:xfrm>
        </p:spPr>
      </p:pic>
    </p:spTree>
    <p:extLst>
      <p:ext uri="{BB962C8B-B14F-4D97-AF65-F5344CB8AC3E}">
        <p14:creationId xmlns:p14="http://schemas.microsoft.com/office/powerpoint/2010/main" val="3444472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Mini ateliers</a:t>
            </a:r>
            <a:endParaRPr lang="fr-FR" dirty="0"/>
          </a:p>
        </p:txBody>
      </p:sp>
      <p:sp>
        <p:nvSpPr>
          <p:cNvPr id="3" name="Espace réservé du contenu 2"/>
          <p:cNvSpPr>
            <a:spLocks noGrp="1"/>
          </p:cNvSpPr>
          <p:nvPr>
            <p:ph sz="half" idx="1"/>
          </p:nvPr>
        </p:nvSpPr>
        <p:spPr/>
        <p:txBody>
          <a:bodyPr/>
          <a:lstStyle/>
          <a:p>
            <a:r>
              <a:rPr lang="fr-FR" dirty="0" smtClean="0"/>
              <a:t>Amener les élèves à s’interroger sur l’espace muséal afin de diversifier les approches</a:t>
            </a:r>
          </a:p>
          <a:p>
            <a:pPr marL="0" indent="0">
              <a:buNone/>
            </a:pPr>
            <a:r>
              <a:rPr lang="fr-FR" dirty="0"/>
              <a:t> </a:t>
            </a:r>
            <a:r>
              <a:rPr lang="fr-FR" dirty="0" smtClean="0"/>
              <a:t>et de renforcer l’autonomie de la pratique</a:t>
            </a:r>
          </a:p>
          <a:p>
            <a:pPr marL="0" indent="0">
              <a:buNone/>
            </a:pPr>
            <a:r>
              <a:rPr lang="fr-FR" dirty="0" smtClean="0"/>
              <a:t>(savoir repérer les matériaux, outils, </a:t>
            </a:r>
            <a:r>
              <a:rPr lang="fr-FR" dirty="0" err="1" smtClean="0"/>
              <a:t>etc</a:t>
            </a:r>
            <a:r>
              <a:rPr lang="fr-FR" dirty="0" smtClean="0"/>
              <a:t>). </a:t>
            </a:r>
            <a:endParaRPr lang="fr-FR" dirty="0"/>
          </a:p>
        </p:txBody>
      </p:sp>
      <p:sp>
        <p:nvSpPr>
          <p:cNvPr id="4" name="Espace réservé du contenu 3"/>
          <p:cNvSpPr>
            <a:spLocks noGrp="1"/>
          </p:cNvSpPr>
          <p:nvPr>
            <p:ph sz="half" idx="2"/>
          </p:nvPr>
        </p:nvSpPr>
        <p:spPr/>
        <p:style>
          <a:lnRef idx="1">
            <a:schemeClr val="accent5"/>
          </a:lnRef>
          <a:fillRef idx="2">
            <a:schemeClr val="accent5"/>
          </a:fillRef>
          <a:effectRef idx="1">
            <a:schemeClr val="accent5"/>
          </a:effectRef>
          <a:fontRef idx="minor">
            <a:schemeClr val="dk1"/>
          </a:fontRef>
        </p:style>
        <p:txBody>
          <a:bodyPr/>
          <a:lstStyle/>
          <a:p>
            <a:pPr algn="ctr"/>
            <a:endParaRPr lang="fr-FR" dirty="0" smtClean="0">
              <a:solidFill>
                <a:srgbClr val="FF0000"/>
              </a:solidFill>
            </a:endParaRPr>
          </a:p>
          <a:p>
            <a:pPr algn="ctr"/>
            <a:r>
              <a:rPr lang="fr-FR" dirty="0" smtClean="0">
                <a:solidFill>
                  <a:srgbClr val="FF0000"/>
                </a:solidFill>
              </a:rPr>
              <a:t>Mini </a:t>
            </a:r>
            <a:r>
              <a:rPr lang="fr-FR" dirty="0">
                <a:solidFill>
                  <a:srgbClr val="FF0000"/>
                </a:solidFill>
              </a:rPr>
              <a:t>atelier – par groupe – </a:t>
            </a:r>
            <a:endParaRPr lang="fr-FR" dirty="0" smtClean="0">
              <a:solidFill>
                <a:srgbClr val="FF0000"/>
              </a:solidFill>
            </a:endParaRPr>
          </a:p>
          <a:p>
            <a:pPr algn="ctr"/>
            <a:endParaRPr lang="fr-FR" dirty="0">
              <a:solidFill>
                <a:srgbClr val="FF0000"/>
              </a:solidFill>
            </a:endParaRPr>
          </a:p>
          <a:p>
            <a:pPr algn="ctr"/>
            <a:r>
              <a:rPr lang="fr-FR" dirty="0">
                <a:solidFill>
                  <a:srgbClr val="FF0000"/>
                </a:solidFill>
              </a:rPr>
              <a:t>vous avez 15 minutes</a:t>
            </a:r>
          </a:p>
          <a:p>
            <a:pPr marL="0" indent="0">
              <a:buNone/>
            </a:pPr>
            <a:r>
              <a:rPr lang="fr-FR" dirty="0"/>
              <a:t/>
            </a:r>
            <a:br>
              <a:rPr lang="fr-FR" dirty="0"/>
            </a:br>
            <a:endParaRPr lang="fr-FR" dirty="0"/>
          </a:p>
          <a:p>
            <a:endParaRPr lang="fr-FR" dirty="0"/>
          </a:p>
        </p:txBody>
      </p:sp>
    </p:spTree>
    <p:extLst>
      <p:ext uri="{BB962C8B-B14F-4D97-AF65-F5344CB8AC3E}">
        <p14:creationId xmlns:p14="http://schemas.microsoft.com/office/powerpoint/2010/main" val="1253356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872208"/>
          </a:xfrm>
        </p:spPr>
        <p:txBody>
          <a:bodyPr>
            <a:normAutofit fontScale="90000"/>
          </a:bodyPr>
          <a:lstStyle/>
          <a:p>
            <a:r>
              <a:rPr lang="fr-FR" dirty="0" smtClean="0"/>
              <a:t>Restitution en classe entière </a:t>
            </a:r>
            <a:br>
              <a:rPr lang="fr-FR" dirty="0" smtClean="0"/>
            </a:br>
            <a:r>
              <a:rPr lang="fr-FR" dirty="0" smtClean="0"/>
              <a:t>des mini ateliers:</a:t>
            </a:r>
            <a:br>
              <a:rPr lang="fr-FR" dirty="0" smtClean="0"/>
            </a:br>
            <a:r>
              <a:rPr lang="fr-FR" dirty="0" smtClean="0"/>
              <a:t>les élèves observent et retiennent</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727325"/>
            <a:ext cx="4038600" cy="2271712"/>
          </a:xfrm>
        </p:spPr>
      </p:pic>
      <p:sp>
        <p:nvSpPr>
          <p:cNvPr id="3" name="Espace réservé du contenu 2"/>
          <p:cNvSpPr>
            <a:spLocks noGrp="1"/>
          </p:cNvSpPr>
          <p:nvPr>
            <p:ph sz="half" idx="2"/>
          </p:nvPr>
        </p:nvSpPr>
        <p:spPr>
          <a:xfrm>
            <a:off x="4648200" y="1988840"/>
            <a:ext cx="4038600" cy="4137323"/>
          </a:xfrm>
        </p:spPr>
        <p:txBody>
          <a:bodyPr>
            <a:normAutofit lnSpcReduction="10000"/>
          </a:bodyPr>
          <a:lstStyle/>
          <a:p>
            <a:endParaRPr lang="fr-FR" dirty="0" smtClean="0"/>
          </a:p>
          <a:p>
            <a:endParaRPr lang="fr-FR" dirty="0"/>
          </a:p>
          <a:p>
            <a:r>
              <a:rPr lang="fr-FR" dirty="0" smtClean="0"/>
              <a:t>Différents </a:t>
            </a:r>
            <a:r>
              <a:rPr lang="fr-FR" dirty="0"/>
              <a:t>rapports d’échelle</a:t>
            </a:r>
          </a:p>
          <a:p>
            <a:r>
              <a:rPr lang="fr-FR" dirty="0"/>
              <a:t>Différentes sources lumineuses (salle sombre, lumière naturelle – zénithale, éclairage artificiel</a:t>
            </a:r>
          </a:p>
          <a:p>
            <a:endParaRPr lang="fr-FR" dirty="0"/>
          </a:p>
        </p:txBody>
      </p:sp>
    </p:spTree>
    <p:extLst>
      <p:ext uri="{BB962C8B-B14F-4D97-AF65-F5344CB8AC3E}">
        <p14:creationId xmlns:p14="http://schemas.microsoft.com/office/powerpoint/2010/main" val="1614929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Restitution en classe entière</a:t>
            </a:r>
            <a:endParaRPr lang="fr-FR" dirty="0"/>
          </a:p>
        </p:txBody>
      </p:sp>
      <p:pic>
        <p:nvPicPr>
          <p:cNvPr id="6" name="Espace réservé du conten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727325"/>
            <a:ext cx="4038600" cy="2271712"/>
          </a:xfrm>
        </p:spPr>
      </p:pic>
      <p:sp>
        <p:nvSpPr>
          <p:cNvPr id="3" name="Espace réservé du contenu 2"/>
          <p:cNvSpPr>
            <a:spLocks noGrp="1"/>
          </p:cNvSpPr>
          <p:nvPr>
            <p:ph sz="half" idx="1"/>
          </p:nvPr>
        </p:nvSpPr>
        <p:spPr/>
        <p:txBody>
          <a:bodyPr/>
          <a:lstStyle/>
          <a:p>
            <a:r>
              <a:rPr lang="fr-FR" dirty="0"/>
              <a:t>Différentes formes d’espaces (cylindrique, </a:t>
            </a:r>
            <a:r>
              <a:rPr lang="fr-FR" dirty="0" smtClean="0"/>
              <a:t>…)</a:t>
            </a:r>
          </a:p>
          <a:p>
            <a:r>
              <a:rPr lang="fr-FR" dirty="0" smtClean="0"/>
              <a:t>Les </a:t>
            </a:r>
            <a:r>
              <a:rPr lang="fr-FR" dirty="0"/>
              <a:t>matériaux</a:t>
            </a:r>
          </a:p>
          <a:p>
            <a:r>
              <a:rPr lang="fr-FR" dirty="0"/>
              <a:t>Les entrées dans les salles…</a:t>
            </a:r>
          </a:p>
          <a:p>
            <a:endParaRPr lang="fr-FR" dirty="0"/>
          </a:p>
        </p:txBody>
      </p:sp>
    </p:spTree>
    <p:extLst>
      <p:ext uri="{BB962C8B-B14F-4D97-AF65-F5344CB8AC3E}">
        <p14:creationId xmlns:p14="http://schemas.microsoft.com/office/powerpoint/2010/main" val="3342533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fontScale="70000" lnSpcReduction="20000"/>
          </a:bodyPr>
          <a:lstStyle/>
          <a:p>
            <a:pPr marL="0" indent="0" algn="ctr">
              <a:buNone/>
            </a:pPr>
            <a:r>
              <a:rPr lang="fr-FR" dirty="0" smtClean="0"/>
              <a:t> </a:t>
            </a:r>
            <a:r>
              <a:rPr lang="fr-FR" b="1" dirty="0"/>
              <a:t>La représentation plastique et les dispositifs de présentation</a:t>
            </a:r>
            <a:r>
              <a:rPr lang="fr-FR" dirty="0"/>
              <a:t> </a:t>
            </a:r>
          </a:p>
          <a:p>
            <a:pPr marL="0" indent="0">
              <a:buNone/>
            </a:pPr>
            <a:r>
              <a:rPr lang="fr-FR" dirty="0"/>
              <a:t/>
            </a:r>
            <a:br>
              <a:rPr lang="fr-FR" dirty="0"/>
            </a:br>
            <a:r>
              <a:rPr lang="fr-FR" dirty="0" smtClean="0"/>
              <a:t>Les questions:</a:t>
            </a:r>
            <a:endParaRPr lang="fr-FR" dirty="0"/>
          </a:p>
          <a:p>
            <a:r>
              <a:rPr lang="fr-FR" b="1" dirty="0"/>
              <a:t>La mise en regard et en espace</a:t>
            </a:r>
            <a:r>
              <a:rPr lang="fr-FR" dirty="0"/>
              <a:t> : ses modalités (présence ou absence du cadre, du socle, du piédestal...), ses contextes (l'espace quotidien privé ou public, l'écran individuel ou collectif, la vitrine, le musée...), l'exploration des présentations des productions plastiques et des œuvres (lieux : salle d'exposition, installation, </a:t>
            </a:r>
            <a:r>
              <a:rPr lang="fr-FR" i="1" dirty="0"/>
              <a:t>in situ</a:t>
            </a:r>
            <a:r>
              <a:rPr lang="fr-FR" dirty="0"/>
              <a:t>, l'intégration dans des espaces existants</a:t>
            </a:r>
            <a:r>
              <a:rPr lang="fr-FR" dirty="0" smtClean="0"/>
              <a:t>...)</a:t>
            </a:r>
          </a:p>
          <a:p>
            <a:pPr marL="0" indent="0">
              <a:buNone/>
            </a:pPr>
            <a:endParaRPr lang="fr-FR" dirty="0"/>
          </a:p>
          <a:p>
            <a:r>
              <a:rPr lang="fr-FR" b="1" dirty="0"/>
              <a:t>La prise en compte du spectateur, de l'effet recherché </a:t>
            </a:r>
            <a:r>
              <a:rPr lang="fr-FR" dirty="0"/>
              <a:t>: découverte des modalités de présentation afin de permettre la réception d'une production plastique ou d'une œuvre (accrochage, mise en espace, mise en scène, frontalité, circulation, parcours, participation ou passivité du spectateur...).</a:t>
            </a:r>
          </a:p>
          <a:p>
            <a:endParaRPr lang="fr-FR" dirty="0"/>
          </a:p>
        </p:txBody>
      </p:sp>
      <p:sp>
        <p:nvSpPr>
          <p:cNvPr id="4" name="Rectangle 3"/>
          <p:cNvSpPr/>
          <p:nvPr/>
        </p:nvSpPr>
        <p:spPr>
          <a:xfrm>
            <a:off x="467544" y="260648"/>
            <a:ext cx="8208912"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Programme</a:t>
            </a:r>
          </a:p>
          <a:p>
            <a:pPr algn="ctr"/>
            <a:r>
              <a:rPr lang="fr-FR" sz="3200" dirty="0" smtClean="0"/>
              <a:t>Cycle 3 – le cycle de consolidation</a:t>
            </a:r>
            <a:endParaRPr lang="fr-FR" sz="3200" dirty="0"/>
          </a:p>
        </p:txBody>
      </p:sp>
    </p:spTree>
    <p:extLst>
      <p:ext uri="{BB962C8B-B14F-4D97-AF65-F5344CB8AC3E}">
        <p14:creationId xmlns:p14="http://schemas.microsoft.com/office/powerpoint/2010/main" val="35569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434282"/>
          </a:xfrm>
        </p:spPr>
        <p:txBody>
          <a:bodyPr>
            <a:normAutofit/>
          </a:bodyPr>
          <a:lstStyle/>
          <a:p>
            <a:r>
              <a:rPr lang="fr-FR" dirty="0" smtClean="0"/>
              <a:t>La pratique individuelle</a:t>
            </a:r>
            <a:br>
              <a:rPr lang="fr-FR" dirty="0" smtClean="0"/>
            </a:br>
            <a:r>
              <a:rPr lang="fr-FR" dirty="0" smtClean="0"/>
              <a:t>« Travailler dans les oubliettes »</a:t>
            </a:r>
            <a:endParaRPr lang="fr-FR" dirty="0"/>
          </a:p>
        </p:txBody>
      </p:sp>
    </p:spTree>
    <p:extLst>
      <p:ext uri="{BB962C8B-B14F-4D97-AF65-F5344CB8AC3E}">
        <p14:creationId xmlns:p14="http://schemas.microsoft.com/office/powerpoint/2010/main" val="2997196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63654" y="1280762"/>
            <a:ext cx="6144683" cy="4104456"/>
          </a:xfrm>
        </p:spPr>
      </p:pic>
    </p:spTree>
    <p:extLst>
      <p:ext uri="{BB962C8B-B14F-4D97-AF65-F5344CB8AC3E}">
        <p14:creationId xmlns:p14="http://schemas.microsoft.com/office/powerpoint/2010/main" val="786718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51814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727325"/>
            <a:ext cx="4038600" cy="2271712"/>
          </a:xfrm>
        </p:spPr>
      </p:pic>
      <p:pic>
        <p:nvPicPr>
          <p:cNvPr id="8" name="Espace réservé du contenu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727325"/>
            <a:ext cx="4038600" cy="2271712"/>
          </a:xfrm>
        </p:spPr>
      </p:pic>
    </p:spTree>
    <p:extLst>
      <p:ext uri="{BB962C8B-B14F-4D97-AF65-F5344CB8AC3E}">
        <p14:creationId xmlns:p14="http://schemas.microsoft.com/office/powerpoint/2010/main" val="3866971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064283"/>
            <a:ext cx="6995120" cy="3934754"/>
          </a:xfrm>
        </p:spPr>
      </p:pic>
    </p:spTree>
    <p:extLst>
      <p:ext uri="{BB962C8B-B14F-4D97-AF65-F5344CB8AC3E}">
        <p14:creationId xmlns:p14="http://schemas.microsoft.com/office/powerpoint/2010/main" val="1781689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2051720" y="1844824"/>
            <a:ext cx="5256584" cy="2956829"/>
          </a:xfrm>
        </p:spPr>
      </p:pic>
    </p:spTree>
    <p:extLst>
      <p:ext uri="{BB962C8B-B14F-4D97-AF65-F5344CB8AC3E}">
        <p14:creationId xmlns:p14="http://schemas.microsoft.com/office/powerpoint/2010/main" val="1771192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727325"/>
            <a:ext cx="4038600" cy="2271712"/>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727325"/>
            <a:ext cx="4038600" cy="2271712"/>
          </a:xfrm>
        </p:spPr>
      </p:pic>
    </p:spTree>
    <p:extLst>
      <p:ext uri="{BB962C8B-B14F-4D97-AF65-F5344CB8AC3E}">
        <p14:creationId xmlns:p14="http://schemas.microsoft.com/office/powerpoint/2010/main" val="3950618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648200" y="2727325"/>
            <a:ext cx="4038600" cy="2271712"/>
          </a:xfrm>
        </p:spPr>
      </p:pic>
      <p:pic>
        <p:nvPicPr>
          <p:cNvPr id="4" name="Espace réservé du conten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457200" y="2727325"/>
            <a:ext cx="4038600" cy="2271712"/>
          </a:xfrm>
        </p:spPr>
      </p:pic>
    </p:spTree>
    <p:extLst>
      <p:ext uri="{BB962C8B-B14F-4D97-AF65-F5344CB8AC3E}">
        <p14:creationId xmlns:p14="http://schemas.microsoft.com/office/powerpoint/2010/main" val="1403952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57200" y="2727325"/>
            <a:ext cx="4038600" cy="2271712"/>
          </a:xfrm>
        </p:spPr>
      </p:pic>
      <p:pic>
        <p:nvPicPr>
          <p:cNvPr id="10" name="Espace réservé du contenu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648200" y="2727325"/>
            <a:ext cx="4038600" cy="2271712"/>
          </a:xfrm>
        </p:spPr>
      </p:pic>
    </p:spTree>
    <p:extLst>
      <p:ext uri="{BB962C8B-B14F-4D97-AF65-F5344CB8AC3E}">
        <p14:creationId xmlns:p14="http://schemas.microsoft.com/office/powerpoint/2010/main" val="4030177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Les références</a:t>
            </a:r>
            <a:br>
              <a:rPr lang="fr-FR" dirty="0" smtClean="0"/>
            </a:br>
            <a:r>
              <a:rPr lang="fr-FR" b="1" dirty="0"/>
              <a:t>Maurizio </a:t>
            </a:r>
            <a:r>
              <a:rPr lang="fr-FR" b="1" dirty="0" err="1"/>
              <a:t>Cattelan</a:t>
            </a:r>
            <a:r>
              <a:rPr lang="fr-FR" b="1" dirty="0"/>
              <a:t> </a:t>
            </a:r>
            <a:r>
              <a:rPr lang="fr-FR" dirty="0"/>
              <a:t>– </a:t>
            </a:r>
            <a:r>
              <a:rPr lang="fr-FR" dirty="0" err="1"/>
              <a:t>Untitled</a:t>
            </a:r>
            <a:r>
              <a:rPr lang="fr-FR" dirty="0"/>
              <a:t> (2001</a:t>
            </a:r>
            <a:r>
              <a:rPr lang="fr-FR" dirty="0" smtClean="0"/>
              <a:t>)</a:t>
            </a:r>
            <a:r>
              <a:rPr lang="fr-FR" dirty="0"/>
              <a:t/>
            </a:r>
            <a:br>
              <a:rPr lang="fr-FR" dirty="0"/>
            </a:br>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5224" y="1906365"/>
            <a:ext cx="3273552" cy="3913632"/>
          </a:xfrm>
        </p:spPr>
      </p:pic>
    </p:spTree>
    <p:extLst>
      <p:ext uri="{BB962C8B-B14F-4D97-AF65-F5344CB8AC3E}">
        <p14:creationId xmlns:p14="http://schemas.microsoft.com/office/powerpoint/2010/main" val="4042565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fr-FR" u="sng" dirty="0"/>
              <a:t>Philosophie du programme</a:t>
            </a:r>
            <a:r>
              <a:rPr lang="fr-FR" dirty="0"/>
              <a:t> :</a:t>
            </a:r>
          </a:p>
        </p:txBody>
      </p:sp>
      <p:sp>
        <p:nvSpPr>
          <p:cNvPr id="3" name="Espace réservé du contenu 2"/>
          <p:cNvSpPr>
            <a:spLocks noGrp="1"/>
          </p:cNvSpPr>
          <p:nvPr>
            <p:ph idx="1"/>
          </p:nvPr>
        </p:nvSpPr>
        <p:spPr/>
        <p:txBody>
          <a:bodyPr>
            <a:normAutofit lnSpcReduction="10000"/>
          </a:bodyPr>
          <a:lstStyle/>
          <a:p>
            <a:r>
              <a:rPr lang="fr-FR" dirty="0" smtClean="0"/>
              <a:t>Une </a:t>
            </a:r>
            <a:r>
              <a:rPr lang="fr-FR" dirty="0"/>
              <a:t>attention particulière est portée à l'observation des effets produits par les diverses modalités de présentation des productions plastiques, pour engager une première approche de la compréhension de la relation de l'œuvre à un dispositif de présentation (cadre, socle, cimaise...), au lieu (mur, sol, espace fermé ou ouvert, </a:t>
            </a:r>
            <a:r>
              <a:rPr lang="fr-FR" i="1" dirty="0"/>
              <a:t>in situ</a:t>
            </a:r>
            <a:r>
              <a:rPr lang="fr-FR" dirty="0"/>
              <a:t>...) et au spectateur (frontalité, englobement, parcours...). </a:t>
            </a:r>
          </a:p>
          <a:p>
            <a:endParaRPr lang="fr-FR" dirty="0"/>
          </a:p>
        </p:txBody>
      </p:sp>
    </p:spTree>
    <p:extLst>
      <p:ext uri="{BB962C8B-B14F-4D97-AF65-F5344CB8AC3E}">
        <p14:creationId xmlns:p14="http://schemas.microsoft.com/office/powerpoint/2010/main" val="2243258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t/>
            </a:r>
            <a:br>
              <a:rPr lang="fr-FR" sz="3600" b="1" dirty="0" smtClean="0"/>
            </a:br>
            <a:r>
              <a:rPr lang="fr-FR" sz="3600" b="1" dirty="0"/>
              <a:t/>
            </a:r>
            <a:br>
              <a:rPr lang="fr-FR" sz="3600" b="1" dirty="0"/>
            </a:br>
            <a:r>
              <a:rPr lang="fr-FR" sz="3600" b="1" dirty="0" smtClean="0"/>
              <a:t>Nam </a:t>
            </a:r>
            <a:r>
              <a:rPr lang="fr-FR" sz="3600" b="1" dirty="0" err="1"/>
              <a:t>June</a:t>
            </a:r>
            <a:r>
              <a:rPr lang="fr-FR" sz="3600" b="1" dirty="0"/>
              <a:t> Paik</a:t>
            </a:r>
            <a:r>
              <a:rPr lang="fr-FR" sz="3600" dirty="0"/>
              <a:t> – Fish </a:t>
            </a:r>
            <a:r>
              <a:rPr lang="fr-FR" sz="3600" dirty="0" err="1"/>
              <a:t>flies</a:t>
            </a:r>
            <a:r>
              <a:rPr lang="fr-FR" sz="3600" dirty="0"/>
              <a:t> on </a:t>
            </a:r>
            <a:r>
              <a:rPr lang="fr-FR" sz="3600" dirty="0" err="1"/>
              <a:t>sky</a:t>
            </a:r>
            <a:r>
              <a:rPr lang="fr-FR" sz="3600" dirty="0"/>
              <a:t> (1975) Image de l'installation réalisée en 1985 avec 88 moniteurs vidéos au </a:t>
            </a:r>
            <a:r>
              <a:rPr lang="fr-FR" sz="2200" dirty="0" err="1"/>
              <a:t>Stiftung</a:t>
            </a:r>
            <a:r>
              <a:rPr lang="fr-FR" sz="2200" dirty="0"/>
              <a:t> </a:t>
            </a:r>
            <a:r>
              <a:rPr lang="fr-FR" sz="2200" dirty="0" err="1"/>
              <a:t>museum</a:t>
            </a:r>
            <a:r>
              <a:rPr lang="fr-FR" sz="2200" dirty="0"/>
              <a:t> </a:t>
            </a:r>
            <a:r>
              <a:rPr lang="fr-FR" sz="2200" dirty="0" err="1"/>
              <a:t>kunstpalast</a:t>
            </a:r>
            <a:r>
              <a:rPr lang="fr-FR" sz="2200" dirty="0"/>
              <a:t>, Düsseldorf (</a:t>
            </a:r>
            <a:r>
              <a:rPr lang="fr-FR" sz="2200" dirty="0" smtClean="0"/>
              <a:t>Allemagne</a:t>
            </a:r>
            <a:r>
              <a:rPr lang="fr-FR" sz="2200" dirty="0"/>
              <a:t>)</a:t>
            </a:r>
            <a:r>
              <a:rPr lang="fr-FR" dirty="0"/>
              <a:t/>
            </a:r>
            <a:br>
              <a:rPr lang="fr-FR" dirty="0"/>
            </a:b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1988840"/>
            <a:ext cx="4468359" cy="4525963"/>
          </a:xfrm>
        </p:spPr>
      </p:pic>
    </p:spTree>
    <p:extLst>
      <p:ext uri="{BB962C8B-B14F-4D97-AF65-F5344CB8AC3E}">
        <p14:creationId xmlns:p14="http://schemas.microsoft.com/office/powerpoint/2010/main" val="40672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smtClean="0"/>
              <a:t/>
            </a:r>
            <a:br>
              <a:rPr lang="en-US" b="1" dirty="0" smtClean="0"/>
            </a:br>
            <a:r>
              <a:rPr lang="en-US" b="1" dirty="0" smtClean="0"/>
              <a:t>Sol </a:t>
            </a:r>
            <a:r>
              <a:rPr lang="en-US" b="1" dirty="0" err="1"/>
              <a:t>LeWitt</a:t>
            </a:r>
            <a:r>
              <a:rPr lang="en-US" b="1" dirty="0"/>
              <a:t> </a:t>
            </a:r>
            <a:r>
              <a:rPr lang="en-US" dirty="0"/>
              <a:t>– Wall drawing 51, 1970, </a:t>
            </a:r>
            <a:r>
              <a:rPr lang="en-US" dirty="0" err="1"/>
              <a:t>LeWitt</a:t>
            </a:r>
            <a:r>
              <a:rPr lang="en-US" dirty="0"/>
              <a:t> collection, Chester (USA)</a:t>
            </a:r>
            <a:br>
              <a:rPr lang="en-US" dirty="0"/>
            </a:b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44824"/>
            <a:ext cx="8229600" cy="4032448"/>
          </a:xfrm>
        </p:spPr>
      </p:pic>
    </p:spTree>
    <p:extLst>
      <p:ext uri="{BB962C8B-B14F-4D97-AF65-F5344CB8AC3E}">
        <p14:creationId xmlns:p14="http://schemas.microsoft.com/office/powerpoint/2010/main" val="39105428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Vladimir </a:t>
            </a:r>
            <a:r>
              <a:rPr lang="fr-FR" b="1" dirty="0"/>
              <a:t>Tatline</a:t>
            </a:r>
            <a:r>
              <a:rPr lang="fr-FR" dirty="0"/>
              <a:t> – Contre-relief de coin - 1914</a:t>
            </a:r>
            <a:br>
              <a:rPr lang="fr-FR" dirty="0"/>
            </a:b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2625" y="1824831"/>
            <a:ext cx="5238750" cy="4076700"/>
          </a:xfrm>
        </p:spPr>
      </p:pic>
    </p:spTree>
    <p:extLst>
      <p:ext uri="{BB962C8B-B14F-4D97-AF65-F5344CB8AC3E}">
        <p14:creationId xmlns:p14="http://schemas.microsoft.com/office/powerpoint/2010/main" val="53059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43000"/>
          </a:xfrm>
        </p:spPr>
        <p:txBody>
          <a:bodyPr>
            <a:normAutofit/>
          </a:bodyPr>
          <a:lstStyle/>
          <a:p>
            <a:r>
              <a:rPr lang="fr-FR" sz="3200" dirty="0" smtClean="0"/>
              <a:t>Claude </a:t>
            </a:r>
            <a:r>
              <a:rPr lang="fr-FR" sz="3200" dirty="0" err="1" smtClean="0"/>
              <a:t>Viallat</a:t>
            </a:r>
            <a:r>
              <a:rPr lang="fr-FR" sz="3200" dirty="0" smtClean="0"/>
              <a:t> – « Voiles, nœuds, filets et parasols » - chapelle de l’oratoire 2015</a:t>
            </a:r>
            <a:endParaRPr lang="fr-FR" sz="32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633" y="1600200"/>
            <a:ext cx="8146733" cy="4525963"/>
          </a:xfrm>
        </p:spPr>
      </p:pic>
    </p:spTree>
    <p:extLst>
      <p:ext uri="{BB962C8B-B14F-4D97-AF65-F5344CB8AC3E}">
        <p14:creationId xmlns:p14="http://schemas.microsoft.com/office/powerpoint/2010/main" val="4217269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Vérifier la compréhension de la demande avec les élèves:</a:t>
            </a:r>
            <a:endParaRPr lang="fr-FR" dirty="0"/>
          </a:p>
        </p:txBody>
      </p:sp>
      <p:sp>
        <p:nvSpPr>
          <p:cNvPr id="3" name="Espace réservé du contenu 2"/>
          <p:cNvSpPr>
            <a:spLocks noGrp="1"/>
          </p:cNvSpPr>
          <p:nvPr>
            <p:ph idx="1"/>
          </p:nvPr>
        </p:nvSpPr>
        <p:spPr>
          <a:xfrm>
            <a:off x="457200" y="2564905"/>
            <a:ext cx="8229600" cy="2016224"/>
          </a:xfrm>
        </p:spPr>
        <p:txBody>
          <a:bodyPr>
            <a:normAutofit fontScale="85000" lnSpcReduction="10000"/>
          </a:bodyPr>
          <a:lstStyle/>
          <a:p>
            <a:pPr algn="ctr"/>
            <a:r>
              <a:rPr lang="fr-FR" dirty="0" smtClean="0"/>
              <a:t>Pourquoi certains artistes questionnent les modalités d’exposition conventionnelles dans leur pratique? </a:t>
            </a:r>
          </a:p>
          <a:p>
            <a:pPr algn="ctr"/>
            <a:r>
              <a:rPr lang="fr-FR" dirty="0" smtClean="0"/>
              <a:t>1: confrontation aux réalisations des élèves</a:t>
            </a:r>
          </a:p>
          <a:p>
            <a:pPr algn="ctr"/>
            <a:r>
              <a:rPr lang="fr-FR" dirty="0" smtClean="0"/>
              <a:t>2. confrontation à une œuvre (histoire des arts)</a:t>
            </a:r>
            <a:endParaRPr lang="fr-FR" dirty="0"/>
          </a:p>
          <a:p>
            <a:endParaRPr lang="fr-FR" dirty="0"/>
          </a:p>
        </p:txBody>
      </p:sp>
    </p:spTree>
    <p:extLst>
      <p:ext uri="{BB962C8B-B14F-4D97-AF65-F5344CB8AC3E}">
        <p14:creationId xmlns:p14="http://schemas.microsoft.com/office/powerpoint/2010/main" val="833339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874442"/>
          </a:xfrm>
        </p:spPr>
        <p:txBody>
          <a:bodyPr>
            <a:normAutofit/>
          </a:bodyPr>
          <a:lstStyle/>
          <a:p>
            <a:r>
              <a:rPr lang="fr-FR" dirty="0" smtClean="0"/>
              <a:t>Tradition et rupture</a:t>
            </a:r>
            <a:br>
              <a:rPr lang="fr-FR" dirty="0" smtClean="0"/>
            </a:br>
            <a:r>
              <a:rPr lang="fr-FR" dirty="0"/>
              <a:t/>
            </a:r>
            <a:br>
              <a:rPr lang="fr-FR" dirty="0"/>
            </a:br>
            <a:r>
              <a:rPr lang="fr-FR" dirty="0" smtClean="0"/>
              <a:t>l’avant-garde</a:t>
            </a:r>
            <a:endParaRPr lang="fr-FR" dirty="0"/>
          </a:p>
        </p:txBody>
      </p:sp>
      <p:sp>
        <p:nvSpPr>
          <p:cNvPr id="3" name="Rectangle 2"/>
          <p:cNvSpPr/>
          <p:nvPr/>
        </p:nvSpPr>
        <p:spPr>
          <a:xfrm>
            <a:off x="1331640" y="3501008"/>
            <a:ext cx="6696744" cy="25922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3600" dirty="0" smtClean="0"/>
              <a:t>Pourquoi penser l’œuvre différemment et</a:t>
            </a:r>
          </a:p>
          <a:p>
            <a:pPr algn="ctr"/>
            <a:r>
              <a:rPr lang="fr-FR" sz="3600" dirty="0"/>
              <a:t>l</a:t>
            </a:r>
            <a:r>
              <a:rPr lang="fr-FR" sz="3600" dirty="0" smtClean="0"/>
              <a:t>’exposer différemment?</a:t>
            </a:r>
            <a:endParaRPr lang="fr-FR" sz="3600" dirty="0"/>
          </a:p>
        </p:txBody>
      </p:sp>
      <p:sp>
        <p:nvSpPr>
          <p:cNvPr id="4" name="Ellipse 3"/>
          <p:cNvSpPr/>
          <p:nvPr/>
        </p:nvSpPr>
        <p:spPr>
          <a:xfrm>
            <a:off x="899592" y="476672"/>
            <a:ext cx="1584176" cy="79208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r-FR" dirty="0" err="1" smtClean="0"/>
              <a:t>Hida</a:t>
            </a:r>
            <a:endParaRPr lang="fr-FR" dirty="0"/>
          </a:p>
        </p:txBody>
      </p:sp>
    </p:spTree>
    <p:extLst>
      <p:ext uri="{BB962C8B-B14F-4D97-AF65-F5344CB8AC3E}">
        <p14:creationId xmlns:p14="http://schemas.microsoft.com/office/powerpoint/2010/main" val="2201745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Histoire des arts cycle 3</a:t>
            </a:r>
            <a:endParaRPr lang="fr-FR" dirty="0"/>
          </a:p>
        </p:txBody>
      </p:sp>
      <p:sp>
        <p:nvSpPr>
          <p:cNvPr id="3" name="Rectangle à coins arrondis 2"/>
          <p:cNvSpPr/>
          <p:nvPr/>
        </p:nvSpPr>
        <p:spPr>
          <a:xfrm>
            <a:off x="1043608" y="1628800"/>
            <a:ext cx="6768752" cy="43924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dirty="0" smtClean="0"/>
              <a:t>Relier des caractéristiques d’une œuvre d’art à des usages, ainsi qu’au contexte historique et culturel de sa création:</a:t>
            </a:r>
          </a:p>
          <a:p>
            <a:pPr algn="ctr"/>
            <a:endParaRPr lang="fr-FR" dirty="0"/>
          </a:p>
          <a:p>
            <a:pPr algn="ctr"/>
            <a:r>
              <a:rPr lang="fr-FR" sz="2400" dirty="0" smtClean="0"/>
              <a:t>. Mettre en relation une œuvre et …une époque</a:t>
            </a:r>
          </a:p>
          <a:p>
            <a:pPr algn="ctr"/>
            <a:r>
              <a:rPr lang="fr-FR" sz="2400" dirty="0" smtClean="0"/>
              <a:t>. Fiche signalétique/cartel pour identifier une œuvre d’art</a:t>
            </a:r>
            <a:endParaRPr lang="fr-FR" sz="2400" dirty="0"/>
          </a:p>
        </p:txBody>
      </p:sp>
    </p:spTree>
    <p:extLst>
      <p:ext uri="{BB962C8B-B14F-4D97-AF65-F5344CB8AC3E}">
        <p14:creationId xmlns:p14="http://schemas.microsoft.com/office/powerpoint/2010/main" val="3076882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 </a:t>
            </a:r>
            <a:endParaRPr lang="fr-FR" dirty="0"/>
          </a:p>
        </p:txBody>
      </p:sp>
      <p:sp>
        <p:nvSpPr>
          <p:cNvPr id="3" name="Espace réservé du contenu 2"/>
          <p:cNvSpPr>
            <a:spLocks noGrp="1"/>
          </p:cNvSpPr>
          <p:nvPr>
            <p:ph idx="1"/>
          </p:nvPr>
        </p:nvSpPr>
        <p:spPr>
          <a:xfrm>
            <a:off x="457200" y="2636912"/>
            <a:ext cx="8229600" cy="3489251"/>
          </a:xfrm>
        </p:spPr>
        <p:txBody>
          <a:bodyPr/>
          <a:lstStyle/>
          <a:p>
            <a:pPr algn="ctr"/>
            <a:r>
              <a:rPr lang="fr-FR" dirty="0" smtClean="0"/>
              <a:t>L’exposition ce chantier à partager!</a:t>
            </a:r>
            <a:endParaRPr lang="fr-FR" dirty="0"/>
          </a:p>
        </p:txBody>
      </p:sp>
    </p:spTree>
    <p:extLst>
      <p:ext uri="{BB962C8B-B14F-4D97-AF65-F5344CB8AC3E}">
        <p14:creationId xmlns:p14="http://schemas.microsoft.com/office/powerpoint/2010/main" val="2757905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1371600" y="2276872"/>
            <a:ext cx="6400800" cy="3361928"/>
          </a:xfrm>
        </p:spPr>
        <p:txBody>
          <a:bodyPr>
            <a:normAutofit fontScale="85000" lnSpcReduction="10000"/>
          </a:bodyPr>
          <a:lstStyle/>
          <a:p>
            <a:r>
              <a:rPr lang="fr-FR" b="1" dirty="0">
                <a:solidFill>
                  <a:schemeClr val="tx1"/>
                </a:solidFill>
              </a:rPr>
              <a:t>L'élève </a:t>
            </a:r>
            <a:r>
              <a:rPr lang="fr-FR" b="1" dirty="0" err="1" smtClean="0">
                <a:solidFill>
                  <a:schemeClr val="tx1"/>
                </a:solidFill>
              </a:rPr>
              <a:t>a-t-il</a:t>
            </a:r>
            <a:r>
              <a:rPr lang="fr-FR" b="1" dirty="0" smtClean="0">
                <a:solidFill>
                  <a:schemeClr val="tx1"/>
                </a:solidFill>
              </a:rPr>
              <a:t> </a:t>
            </a:r>
            <a:r>
              <a:rPr lang="fr-FR" b="1" dirty="0">
                <a:solidFill>
                  <a:schemeClr val="tx1"/>
                </a:solidFill>
              </a:rPr>
              <a:t>conscience, lorsqu'il entre dans une exposition, qu'il y a une structure, un cheminement de réflexion mené par les commissaires d'exposition permettant le relais entre les œuvres et le spectateur ? Il s'agit d'amener l'élève à comprendre le fonctionnement du lieu culturel (artistique).</a:t>
            </a:r>
          </a:p>
          <a:p>
            <a:endParaRPr lang="fr-FR" dirty="0"/>
          </a:p>
        </p:txBody>
      </p:sp>
      <p:sp>
        <p:nvSpPr>
          <p:cNvPr id="6" name="Titre 5"/>
          <p:cNvSpPr>
            <a:spLocks noGrp="1"/>
          </p:cNvSpPr>
          <p:nvPr>
            <p:ph type="ctrTitle"/>
          </p:nvPr>
        </p:nvSpPr>
        <p:spPr>
          <a:xfrm>
            <a:off x="685800" y="836713"/>
            <a:ext cx="7772400" cy="1872207"/>
          </a:xfrm>
        </p:spPr>
        <p:txBody>
          <a:bodyPr/>
          <a:lstStyle/>
          <a:p>
            <a:r>
              <a:rPr lang="fr-FR" dirty="0" smtClean="0"/>
              <a:t/>
            </a:r>
            <a:br>
              <a:rPr lang="fr-FR" dirty="0" smtClean="0"/>
            </a:br>
            <a:endParaRPr lang="fr-FR" dirty="0"/>
          </a:p>
        </p:txBody>
      </p:sp>
    </p:spTree>
    <p:extLst>
      <p:ext uri="{BB962C8B-B14F-4D97-AF65-F5344CB8AC3E}">
        <p14:creationId xmlns:p14="http://schemas.microsoft.com/office/powerpoint/2010/main" val="20803439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Problématique:</a:t>
            </a:r>
            <a:endParaRPr lang="fr-FR" dirty="0"/>
          </a:p>
        </p:txBody>
      </p:sp>
      <p:sp>
        <p:nvSpPr>
          <p:cNvPr id="3" name="Espace réservé du contenu 2"/>
          <p:cNvSpPr>
            <a:spLocks noGrp="1"/>
          </p:cNvSpPr>
          <p:nvPr>
            <p:ph idx="1"/>
          </p:nvPr>
        </p:nvSpPr>
        <p:spPr/>
        <p:txBody>
          <a:bodyPr/>
          <a:lstStyle/>
          <a:p>
            <a:r>
              <a:rPr lang="fr-FR" dirty="0"/>
              <a:t>Comment établir des choix, une scénographie de l'espace d'exposition afin de placer le spectateur dans la meilleure posture pour découvrir les réalisations ?</a:t>
            </a:r>
          </a:p>
          <a:p>
            <a:endParaRPr lang="fr-FR" dirty="0"/>
          </a:p>
        </p:txBody>
      </p:sp>
    </p:spTree>
    <p:extLst>
      <p:ext uri="{BB962C8B-B14F-4D97-AF65-F5344CB8AC3E}">
        <p14:creationId xmlns:p14="http://schemas.microsoft.com/office/powerpoint/2010/main" val="3233204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930226"/>
          </a:xfrm>
        </p:spPr>
        <p:txBody>
          <a:bodyPr>
            <a:normAutofit fontScale="90000"/>
          </a:bodyPr>
          <a:lstStyle/>
          <a:p>
            <a:r>
              <a:rPr lang="fr-FR" sz="3600" dirty="0" smtClean="0"/>
              <a:t>Approche </a:t>
            </a:r>
            <a:r>
              <a:rPr lang="fr-FR" sz="3600" dirty="0" err="1" smtClean="0"/>
              <a:t>curriculaire</a:t>
            </a:r>
            <a:r>
              <a:rPr lang="fr-FR" dirty="0" smtClean="0"/>
              <a:t/>
            </a:r>
            <a:br>
              <a:rPr lang="fr-FR" dirty="0" smtClean="0"/>
            </a:br>
            <a:r>
              <a:rPr lang="fr-FR" sz="4000" dirty="0" smtClean="0"/>
              <a:t>Questionnement: La représentation</a:t>
            </a:r>
            <a:br>
              <a:rPr lang="fr-FR" sz="4000" dirty="0" smtClean="0"/>
            </a:br>
            <a:r>
              <a:rPr lang="fr-FR" sz="4000" dirty="0" smtClean="0"/>
              <a:t>plastique et les dispositifs de présentation</a:t>
            </a:r>
            <a:endParaRPr lang="fr-FR" sz="4000" dirty="0"/>
          </a:p>
        </p:txBody>
      </p:sp>
      <p:graphicFrame>
        <p:nvGraphicFramePr>
          <p:cNvPr id="4" name="Tableau 3"/>
          <p:cNvGraphicFramePr>
            <a:graphicFrameLocks noGrp="1"/>
          </p:cNvGraphicFramePr>
          <p:nvPr>
            <p:extLst>
              <p:ext uri="{D42A27DB-BD31-4B8C-83A1-F6EECF244321}">
                <p14:modId xmlns:p14="http://schemas.microsoft.com/office/powerpoint/2010/main" val="3753757831"/>
              </p:ext>
            </p:extLst>
          </p:nvPr>
        </p:nvGraphicFramePr>
        <p:xfrm>
          <a:off x="611559" y="2204864"/>
          <a:ext cx="7920882" cy="3864495"/>
        </p:xfrm>
        <a:graphic>
          <a:graphicData uri="http://schemas.openxmlformats.org/drawingml/2006/table">
            <a:tbl>
              <a:tblPr firstRow="1" bandRow="1">
                <a:tableStyleId>{5C22544A-7EE6-4342-B048-85BDC9FD1C3A}</a:tableStyleId>
              </a:tblPr>
              <a:tblGrid>
                <a:gridCol w="2640294"/>
                <a:gridCol w="2640294"/>
                <a:gridCol w="2640294"/>
              </a:tblGrid>
              <a:tr h="738630">
                <a:tc>
                  <a:txBody>
                    <a:bodyPr/>
                    <a:lstStyle/>
                    <a:p>
                      <a:pPr algn="ctr"/>
                      <a:r>
                        <a:rPr lang="fr-FR" dirty="0" smtClean="0"/>
                        <a:t>CM1</a:t>
                      </a:r>
                      <a:endParaRPr lang="fr-FR" dirty="0"/>
                    </a:p>
                  </a:txBody>
                  <a:tcPr/>
                </a:tc>
                <a:tc>
                  <a:txBody>
                    <a:bodyPr/>
                    <a:lstStyle/>
                    <a:p>
                      <a:pPr algn="ctr"/>
                      <a:r>
                        <a:rPr lang="fr-FR" dirty="0" smtClean="0"/>
                        <a:t>CM2</a:t>
                      </a:r>
                      <a:endParaRPr lang="fr-FR" dirty="0"/>
                    </a:p>
                  </a:txBody>
                  <a:tcPr/>
                </a:tc>
                <a:tc>
                  <a:txBody>
                    <a:bodyPr/>
                    <a:lstStyle/>
                    <a:p>
                      <a:pPr algn="ctr"/>
                      <a:r>
                        <a:rPr lang="fr-FR" dirty="0" smtClean="0"/>
                        <a:t>6e</a:t>
                      </a:r>
                      <a:endParaRPr lang="fr-FR" dirty="0"/>
                    </a:p>
                  </a:txBody>
                  <a:tcPr/>
                </a:tc>
              </a:tr>
              <a:tr h="3125865">
                <a:tc>
                  <a:txBody>
                    <a:bodyPr/>
                    <a:lstStyle/>
                    <a:p>
                      <a:r>
                        <a:rPr lang="fr-FR" dirty="0" smtClean="0"/>
                        <a:t>Questions: </a:t>
                      </a:r>
                    </a:p>
                    <a:p>
                      <a:r>
                        <a:rPr lang="fr-FR" dirty="0" smtClean="0"/>
                        <a:t>La mise en regard et en espace</a:t>
                      </a:r>
                    </a:p>
                    <a:p>
                      <a:r>
                        <a:rPr lang="fr-FR" dirty="0" smtClean="0"/>
                        <a:t>La prise en compte du spectateur, de l’effet recherché</a:t>
                      </a:r>
                    </a:p>
                    <a:p>
                      <a:r>
                        <a:rPr lang="fr-FR" b="1" dirty="0" smtClean="0">
                          <a:solidFill>
                            <a:srgbClr val="FF0000"/>
                          </a:solidFill>
                        </a:rPr>
                        <a:t>Les modalités d’exposition (présence et absence du cadre…)</a:t>
                      </a:r>
                      <a:endParaRPr lang="fr-FR" b="1" dirty="0">
                        <a:solidFill>
                          <a:srgbClr val="FF0000"/>
                        </a:solidFill>
                      </a:endParaRPr>
                    </a:p>
                  </a:txBody>
                  <a:tcPr/>
                </a:tc>
                <a:tc>
                  <a:txBody>
                    <a:bodyPr/>
                    <a:lstStyle/>
                    <a:p>
                      <a:r>
                        <a:rPr lang="fr-FR" dirty="0" smtClean="0"/>
                        <a:t>Questions: </a:t>
                      </a:r>
                    </a:p>
                    <a:p>
                      <a:r>
                        <a:rPr lang="fr-FR" dirty="0" smtClean="0"/>
                        <a:t>La mise en regard et en espace</a:t>
                      </a:r>
                    </a:p>
                    <a:p>
                      <a:r>
                        <a:rPr lang="fr-FR" dirty="0" smtClean="0"/>
                        <a:t>La prise en compte du spectateur, de l’effet recherché</a:t>
                      </a:r>
                    </a:p>
                    <a:p>
                      <a:r>
                        <a:rPr lang="fr-FR" b="1" dirty="0" smtClean="0">
                          <a:solidFill>
                            <a:srgbClr val="FF0000"/>
                          </a:solidFill>
                        </a:rPr>
                        <a:t>La réception d’une production plastique (mise en scène…)</a:t>
                      </a:r>
                      <a:endParaRPr lang="fr-FR" b="1" dirty="0">
                        <a:solidFill>
                          <a:srgbClr val="FF0000"/>
                        </a:solidFill>
                      </a:endParaRPr>
                    </a:p>
                  </a:txBody>
                  <a:tcPr/>
                </a:tc>
                <a:tc>
                  <a:txBody>
                    <a:bodyPr/>
                    <a:lstStyle/>
                    <a:p>
                      <a:r>
                        <a:rPr lang="fr-FR" dirty="0" smtClean="0"/>
                        <a:t>Questions: </a:t>
                      </a:r>
                    </a:p>
                    <a:p>
                      <a:r>
                        <a:rPr lang="fr-FR" dirty="0" smtClean="0"/>
                        <a:t>La mise en regard et en espace</a:t>
                      </a:r>
                    </a:p>
                    <a:p>
                      <a:r>
                        <a:rPr lang="fr-FR" dirty="0" smtClean="0"/>
                        <a:t>La prise en compte du spectateur, de l’effet recherché</a:t>
                      </a:r>
                    </a:p>
                    <a:p>
                      <a:r>
                        <a:rPr lang="fr-FR" b="1" dirty="0" smtClean="0">
                          <a:solidFill>
                            <a:srgbClr val="FF0000"/>
                          </a:solidFill>
                        </a:rPr>
                        <a:t>Modalités d’exposition, exploration des présentations des œuvres – salle d’exposition, mise en scène, parcours</a:t>
                      </a:r>
                      <a:endParaRPr lang="fr-FR" b="1" dirty="0">
                        <a:solidFill>
                          <a:srgbClr val="FF0000"/>
                        </a:solidFill>
                      </a:endParaRPr>
                    </a:p>
                  </a:txBody>
                  <a:tcPr/>
                </a:tc>
              </a:tr>
            </a:tbl>
          </a:graphicData>
        </a:graphic>
      </p:graphicFrame>
    </p:spTree>
    <p:extLst>
      <p:ext uri="{BB962C8B-B14F-4D97-AF65-F5344CB8AC3E}">
        <p14:creationId xmlns:p14="http://schemas.microsoft.com/office/powerpoint/2010/main" val="892777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Incitation:</a:t>
            </a:r>
            <a:endParaRPr lang="fr-FR" dirty="0"/>
          </a:p>
        </p:txBody>
      </p:sp>
      <p:sp>
        <p:nvSpPr>
          <p:cNvPr id="3" name="Espace réservé du contenu 2"/>
          <p:cNvSpPr>
            <a:spLocks noGrp="1"/>
          </p:cNvSpPr>
          <p:nvPr>
            <p:ph idx="1"/>
          </p:nvPr>
        </p:nvSpPr>
        <p:spPr/>
        <p:txBody>
          <a:bodyPr>
            <a:normAutofit lnSpcReduction="10000"/>
          </a:bodyPr>
          <a:lstStyle/>
          <a:p>
            <a:r>
              <a:rPr lang="fr-FR" dirty="0"/>
              <a:t>Vous êtes « commissaire d'exposition » et vous rassemblez l'équipe des « artistes » pour décider </a:t>
            </a:r>
            <a:r>
              <a:rPr lang="fr-FR" dirty="0" smtClean="0"/>
              <a:t>de la scénographie.</a:t>
            </a:r>
            <a:endParaRPr lang="fr-FR" dirty="0"/>
          </a:p>
          <a:p>
            <a:r>
              <a:rPr lang="fr-FR" dirty="0" smtClean="0"/>
              <a:t>Quels </a:t>
            </a:r>
            <a:r>
              <a:rPr lang="fr-FR" dirty="0"/>
              <a:t>sont les choix qui permettront au spectateur d'être surpris et actif dans sa découverte des réalisations ? Ensuite vous serez « guide » pour expliquer votre projet et « spectateur » pour découvrir </a:t>
            </a:r>
            <a:r>
              <a:rPr lang="fr-FR" dirty="0" smtClean="0"/>
              <a:t>ceux </a:t>
            </a:r>
            <a:r>
              <a:rPr lang="fr-FR" dirty="0"/>
              <a:t>des autres groupes.</a:t>
            </a:r>
          </a:p>
          <a:p>
            <a:endParaRPr lang="fr-FR" dirty="0"/>
          </a:p>
        </p:txBody>
      </p:sp>
    </p:spTree>
    <p:extLst>
      <p:ext uri="{BB962C8B-B14F-4D97-AF65-F5344CB8AC3E}">
        <p14:creationId xmlns:p14="http://schemas.microsoft.com/office/powerpoint/2010/main" val="4004599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Fiche élève – L’exposition, ce chantier à partager</a:t>
            </a:r>
            <a:endParaRPr lang="fr-FR" dirty="0"/>
          </a:p>
        </p:txBody>
      </p:sp>
      <p:pic>
        <p:nvPicPr>
          <p:cNvPr id="6" name="Espace réservé du contenu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7223" y="1600200"/>
            <a:ext cx="3198553" cy="4525963"/>
          </a:xfrm>
        </p:spPr>
      </p:pic>
      <p:pic>
        <p:nvPicPr>
          <p:cNvPr id="7" name="Espace réservé du contenu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8223" y="1600200"/>
            <a:ext cx="3198553" cy="4525963"/>
          </a:xfrm>
        </p:spPr>
      </p:pic>
    </p:spTree>
    <p:extLst>
      <p:ext uri="{BB962C8B-B14F-4D97-AF65-F5344CB8AC3E}">
        <p14:creationId xmlns:p14="http://schemas.microsoft.com/office/powerpoint/2010/main" val="3504710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Fiche élève suite:</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7223" y="1600200"/>
            <a:ext cx="3198553" cy="4525963"/>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8244" y="1600200"/>
            <a:ext cx="3198511" cy="4525963"/>
          </a:xfrm>
        </p:spPr>
      </p:pic>
    </p:spTree>
    <p:extLst>
      <p:ext uri="{BB962C8B-B14F-4D97-AF65-F5344CB8AC3E}">
        <p14:creationId xmlns:p14="http://schemas.microsoft.com/office/powerpoint/2010/main" val="780445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L’exposition – Où aller?</a:t>
            </a:r>
            <a:endParaRPr lang="fr-FR" dirty="0"/>
          </a:p>
        </p:txBody>
      </p:sp>
      <p:pic>
        <p:nvPicPr>
          <p:cNvPr id="6" name="Image 5" descr="presentation_expositions.mp4 - Lecteur multimédia VL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4752528"/>
          </a:xfrm>
          <a:prstGeom prst="rect">
            <a:avLst/>
          </a:prstGeom>
        </p:spPr>
      </p:pic>
    </p:spTree>
    <p:extLst>
      <p:ext uri="{BB962C8B-B14F-4D97-AF65-F5344CB8AC3E}">
        <p14:creationId xmlns:p14="http://schemas.microsoft.com/office/powerpoint/2010/main" val="1669749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esentation_expositions.mp4 - Lecteur multimédia VL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4824535"/>
          </a:xfrm>
          <a:prstGeom prst="rect">
            <a:avLst/>
          </a:prstGeom>
        </p:spPr>
      </p:pic>
      <p:sp>
        <p:nvSpPr>
          <p:cNvPr id="4" name="Titre 3"/>
          <p:cNvSpPr>
            <a:spLocks noGrp="1"/>
          </p:cNvSpPr>
          <p:nvPr>
            <p:ph type="title"/>
          </p:nvPr>
        </p:nvSpPr>
        <p:spPr/>
        <p:txBody>
          <a:bodyPr>
            <a:noAutofit/>
          </a:bodyPr>
          <a:lstStyle/>
          <a:p>
            <a:r>
              <a:rPr lang="fr-FR" sz="3600" dirty="0" smtClean="0"/>
              <a:t>Ne voir qu’une salle à la fois – ne pas voir les autres réalisations en même temps</a:t>
            </a:r>
            <a:endParaRPr lang="fr-FR" sz="3600" dirty="0"/>
          </a:p>
        </p:txBody>
      </p:sp>
    </p:spTree>
    <p:extLst>
      <p:ext uri="{BB962C8B-B14F-4D97-AF65-F5344CB8AC3E}">
        <p14:creationId xmlns:p14="http://schemas.microsoft.com/office/powerpoint/2010/main" val="2864053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Découvrir des messages comme «lève la tête » </a:t>
            </a:r>
            <a:endParaRPr lang="fr-FR" dirty="0"/>
          </a:p>
        </p:txBody>
      </p:sp>
      <p:pic>
        <p:nvPicPr>
          <p:cNvPr id="3" name="Image 2" descr="presentation_expositions.mp4 - Lecteur multimédia VL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1"/>
            <a:ext cx="9144000" cy="4442703"/>
          </a:xfrm>
          <a:prstGeom prst="rect">
            <a:avLst/>
          </a:prstGeom>
        </p:spPr>
      </p:pic>
    </p:spTree>
    <p:extLst>
      <p:ext uri="{BB962C8B-B14F-4D97-AF65-F5344CB8AC3E}">
        <p14:creationId xmlns:p14="http://schemas.microsoft.com/office/powerpoint/2010/main" val="2705843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esentation_expositions.mp4 - Lecteur multimédia VL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Tree>
    <p:extLst>
      <p:ext uri="{BB962C8B-B14F-4D97-AF65-F5344CB8AC3E}">
        <p14:creationId xmlns:p14="http://schemas.microsoft.com/office/powerpoint/2010/main" val="4104536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L’exposition, ce chantier à partager</a:t>
            </a:r>
            <a:br>
              <a:rPr lang="fr-FR" dirty="0" smtClean="0"/>
            </a:br>
            <a:r>
              <a:rPr lang="fr-FR" dirty="0" smtClean="0"/>
              <a:t> par groupe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628800"/>
            <a:ext cx="7090558" cy="5010985"/>
          </a:xfrm>
        </p:spPr>
      </p:pic>
    </p:spTree>
    <p:extLst>
      <p:ext uri="{BB962C8B-B14F-4D97-AF65-F5344CB8AC3E}">
        <p14:creationId xmlns:p14="http://schemas.microsoft.com/office/powerpoint/2010/main" val="1655694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 </a:t>
            </a:r>
            <a:r>
              <a:rPr lang="fr-FR" dirty="0"/>
              <a:t>L</a:t>
            </a:r>
            <a:r>
              <a:rPr lang="fr-FR" dirty="0" smtClean="0"/>
              <a:t>ouvre Paris</a:t>
            </a:r>
            <a:endParaRPr lang="fr-FR" dirty="0"/>
          </a:p>
        </p:txBody>
      </p:sp>
      <p:pic>
        <p:nvPicPr>
          <p:cNvPr id="7" name="Espace réservé du contenu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7360"/>
            <a:ext cx="4038600" cy="3031642"/>
          </a:xfrm>
        </p:spPr>
      </p:pic>
      <p:pic>
        <p:nvPicPr>
          <p:cNvPr id="8" name="Espace réservé du contenu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861071"/>
            <a:ext cx="4038600" cy="2004221"/>
          </a:xfrm>
        </p:spPr>
      </p:pic>
    </p:spTree>
    <p:extLst>
      <p:ext uri="{BB962C8B-B14F-4D97-AF65-F5344CB8AC3E}">
        <p14:creationId xmlns:p14="http://schemas.microsoft.com/office/powerpoint/2010/main" val="30617223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Louvre Lens</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Espace réservé du contenu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0196" y="1600200"/>
            <a:ext cx="3094607" cy="4525963"/>
          </a:xfrm>
        </p:spPr>
      </p:pic>
    </p:spTree>
    <p:extLst>
      <p:ext uri="{BB962C8B-B14F-4D97-AF65-F5344CB8AC3E}">
        <p14:creationId xmlns:p14="http://schemas.microsoft.com/office/powerpoint/2010/main" val="2202002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772816"/>
            <a:ext cx="8229600" cy="2376264"/>
          </a:xfrm>
        </p:spPr>
        <p:style>
          <a:lnRef idx="0">
            <a:schemeClr val="accent3"/>
          </a:lnRef>
          <a:fillRef idx="3">
            <a:schemeClr val="accent3"/>
          </a:fillRef>
          <a:effectRef idx="3">
            <a:schemeClr val="accent3"/>
          </a:effectRef>
          <a:fontRef idx="minor">
            <a:schemeClr val="lt1"/>
          </a:fontRef>
        </p:style>
        <p:txBody>
          <a:bodyPr>
            <a:normAutofit/>
          </a:bodyPr>
          <a:lstStyle/>
          <a:p>
            <a:r>
              <a:rPr lang="fr-FR" dirty="0"/>
              <a:t>Intitulé: L’exposition, ce chantier à </a:t>
            </a:r>
            <a:br>
              <a:rPr lang="fr-FR" dirty="0"/>
            </a:br>
            <a:r>
              <a:rPr lang="fr-FR" dirty="0"/>
              <a:t>partager</a:t>
            </a:r>
          </a:p>
        </p:txBody>
      </p:sp>
    </p:spTree>
    <p:extLst>
      <p:ext uri="{BB962C8B-B14F-4D97-AF65-F5344CB8AC3E}">
        <p14:creationId xmlns:p14="http://schemas.microsoft.com/office/powerpoint/2010/main" val="12672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centre George Pompidou</a:t>
            </a:r>
            <a:endParaRPr lang="fr-FR" dirty="0"/>
          </a:p>
        </p:txBody>
      </p:sp>
      <p:pic>
        <p:nvPicPr>
          <p:cNvPr id="8" name="Espace réservé du contenu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132857"/>
            <a:ext cx="4038600" cy="2829722"/>
          </a:xfrm>
        </p:spPr>
      </p:pic>
      <p:pic>
        <p:nvPicPr>
          <p:cNvPr id="9" name="Espace réservé du contenu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132856"/>
            <a:ext cx="4038600" cy="2913509"/>
          </a:xfrm>
        </p:spPr>
      </p:pic>
    </p:spTree>
    <p:extLst>
      <p:ext uri="{BB962C8B-B14F-4D97-AF65-F5344CB8AC3E}">
        <p14:creationId xmlns:p14="http://schemas.microsoft.com/office/powerpoint/2010/main" val="318061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a:t>
            </a:r>
            <a:r>
              <a:rPr lang="fr-FR" dirty="0" err="1" smtClean="0"/>
              <a:t>Mumo</a:t>
            </a:r>
            <a:endParaRPr lang="fr-FR"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760131"/>
            <a:ext cx="4038600" cy="2206101"/>
          </a:xfrm>
        </p:spPr>
      </p:pic>
      <p:sp>
        <p:nvSpPr>
          <p:cNvPr id="7" name="Espace réservé du contenu 6"/>
          <p:cNvSpPr>
            <a:spLocks noGrp="1"/>
          </p:cNvSpPr>
          <p:nvPr>
            <p:ph sz="half" idx="2"/>
          </p:nvPr>
        </p:nvSpPr>
        <p:spPr/>
        <p:txBody>
          <a:bodyPr>
            <a:normAutofit fontScale="85000" lnSpcReduction="10000"/>
          </a:bodyPr>
          <a:lstStyle/>
          <a:p>
            <a:r>
              <a:rPr lang="fr-FR" dirty="0"/>
              <a:t>Le Musée Mobile prend la forme d'un container qui peut aisément voyager par bateau, avant d'être chargé sur un camion. Parvenu à destination, il se transforme en un musée, ouvrant sur quatre espaces distincts, chacun plongeant les enfants dans un univers différent : peinture, sculpture, installation, vidéo, design, etc.</a:t>
            </a:r>
          </a:p>
        </p:txBody>
      </p:sp>
    </p:spTree>
    <p:extLst>
      <p:ext uri="{BB962C8B-B14F-4D97-AF65-F5344CB8AC3E}">
        <p14:creationId xmlns:p14="http://schemas.microsoft.com/office/powerpoint/2010/main" val="2419429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a:t>
            </a:r>
            <a:r>
              <a:rPr lang="fr-FR" dirty="0" err="1" smtClean="0"/>
              <a:t>Mumo</a:t>
            </a:r>
            <a:endParaRPr lang="fr-FR" dirty="0"/>
          </a:p>
        </p:txBody>
      </p:sp>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4824"/>
            <a:ext cx="4038600" cy="3528391"/>
          </a:xfrm>
        </p:spPr>
      </p:pic>
      <p:sp>
        <p:nvSpPr>
          <p:cNvPr id="3" name="Espace réservé du contenu 2"/>
          <p:cNvSpPr>
            <a:spLocks noGrp="1"/>
          </p:cNvSpPr>
          <p:nvPr>
            <p:ph sz="half" idx="1"/>
          </p:nvPr>
        </p:nvSpPr>
        <p:spPr/>
        <p:txBody>
          <a:bodyPr>
            <a:normAutofit fontScale="85000" lnSpcReduction="20000"/>
          </a:bodyPr>
          <a:lstStyle/>
          <a:p>
            <a:r>
              <a:rPr lang="fr-FR" dirty="0"/>
              <a:t>Lancé en 2011, ce musée itinérant a parcouru 7 pays d'Europe et d'Afrique pour proposer aux enfants de 6 à 12 ans une expérience inédite de l'art contemporain, à travers la découverte d'</a:t>
            </a:r>
            <a:r>
              <a:rPr lang="fr-FR" dirty="0" err="1"/>
              <a:t>oeuvres</a:t>
            </a:r>
            <a:r>
              <a:rPr lang="fr-FR" dirty="0"/>
              <a:t> créées spécialement par 15 artistes de la scène internationale, qui explorent la thématique sociale du «Vivre ensemble».</a:t>
            </a:r>
          </a:p>
        </p:txBody>
      </p:sp>
    </p:spTree>
    <p:extLst>
      <p:ext uri="{BB962C8B-B14F-4D97-AF65-F5344CB8AC3E}">
        <p14:creationId xmlns:p14="http://schemas.microsoft.com/office/powerpoint/2010/main" val="10903075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a:t>
            </a:r>
            <a:r>
              <a:rPr lang="fr-FR" dirty="0" err="1" smtClean="0"/>
              <a:t>Mumo</a:t>
            </a:r>
            <a:r>
              <a:rPr lang="fr-FR" dirty="0" smtClean="0"/>
              <a:t/>
            </a:r>
            <a:br>
              <a:rPr lang="fr-FR" dirty="0" smtClean="0"/>
            </a:br>
            <a:r>
              <a:rPr lang="fr-FR" dirty="0" smtClean="0"/>
              <a:t>James </a:t>
            </a:r>
            <a:r>
              <a:rPr lang="fr-FR" dirty="0" err="1" smtClean="0"/>
              <a:t>Turrell</a:t>
            </a:r>
            <a:r>
              <a:rPr lang="fr-FR" dirty="0" smtClean="0"/>
              <a:t> (</a:t>
            </a:r>
            <a:r>
              <a:rPr lang="fr-FR" dirty="0" err="1" smtClean="0"/>
              <a:t>untiteld</a:t>
            </a:r>
            <a:r>
              <a:rPr lang="fr-FR" dirty="0" smtClean="0"/>
              <a:t>) 201</a:t>
            </a:r>
            <a:endParaRPr lang="fr-FR" dirty="0"/>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6091"/>
            <a:ext cx="4038600" cy="3034181"/>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16981"/>
            <a:ext cx="4038600" cy="2692400"/>
          </a:xfrm>
        </p:spPr>
      </p:pic>
    </p:spTree>
    <p:extLst>
      <p:ext uri="{BB962C8B-B14F-4D97-AF65-F5344CB8AC3E}">
        <p14:creationId xmlns:p14="http://schemas.microsoft.com/office/powerpoint/2010/main" val="4007914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71338"/>
            <a:ext cx="8889045" cy="6281998"/>
          </a:xfrm>
        </p:spPr>
      </p:pic>
    </p:spTree>
    <p:extLst>
      <p:ext uri="{BB962C8B-B14F-4D97-AF65-F5344CB8AC3E}">
        <p14:creationId xmlns:p14="http://schemas.microsoft.com/office/powerpoint/2010/main" val="27373653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753" y="260648"/>
            <a:ext cx="8495737" cy="6120680"/>
          </a:xfrm>
        </p:spPr>
      </p:pic>
    </p:spTree>
    <p:extLst>
      <p:ext uri="{BB962C8B-B14F-4D97-AF65-F5344CB8AC3E}">
        <p14:creationId xmlns:p14="http://schemas.microsoft.com/office/powerpoint/2010/main" val="34429668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713" y="195086"/>
            <a:ext cx="4191564" cy="5931077"/>
          </a:xfrm>
        </p:spPr>
      </p:pic>
    </p:spTree>
    <p:extLst>
      <p:ext uri="{BB962C8B-B14F-4D97-AF65-F5344CB8AC3E}">
        <p14:creationId xmlns:p14="http://schemas.microsoft.com/office/powerpoint/2010/main" val="31265348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références</a:t>
            </a:r>
            <a:endParaRPr lang="fr-FR" dirty="0"/>
          </a:p>
        </p:txBody>
      </p:sp>
      <p:sp>
        <p:nvSpPr>
          <p:cNvPr id="4" name="Espace réservé du texte 3"/>
          <p:cNvSpPr>
            <a:spLocks noGrp="1"/>
          </p:cNvSpPr>
          <p:nvPr>
            <p:ph type="body" idx="1"/>
          </p:nvPr>
        </p:nvSpPr>
        <p:spPr/>
        <p:txBody>
          <a:bodyPr>
            <a:normAutofit fontScale="92500" lnSpcReduction="20000"/>
          </a:bodyPr>
          <a:lstStyle/>
          <a:p>
            <a:r>
              <a:rPr lang="fr-FR" dirty="0" err="1" smtClean="0"/>
              <a:t>Scénographier</a:t>
            </a:r>
            <a:r>
              <a:rPr lang="fr-FR" dirty="0" smtClean="0"/>
              <a:t> l’art (édition Canope)</a:t>
            </a:r>
            <a:endParaRPr lang="fr-FR" dirty="0"/>
          </a:p>
        </p:txBody>
      </p:sp>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57200" y="3014216"/>
            <a:ext cx="4040188" cy="2272605"/>
          </a:xfrm>
        </p:spPr>
      </p:pic>
      <p:sp>
        <p:nvSpPr>
          <p:cNvPr id="6" name="Espace réservé du texte 5"/>
          <p:cNvSpPr>
            <a:spLocks noGrp="1"/>
          </p:cNvSpPr>
          <p:nvPr>
            <p:ph type="body" sz="quarter" idx="3"/>
          </p:nvPr>
        </p:nvSpPr>
        <p:spPr>
          <a:xfrm>
            <a:off x="4645025" y="1196752"/>
            <a:ext cx="4041775" cy="978123"/>
          </a:xfrm>
        </p:spPr>
        <p:txBody>
          <a:bodyPr>
            <a:normAutofit fontScale="70000" lnSpcReduction="20000"/>
          </a:bodyPr>
          <a:lstStyle/>
          <a:p>
            <a:r>
              <a:rPr lang="fr-FR" dirty="0" smtClean="0"/>
              <a:t>Invitation aux musées</a:t>
            </a:r>
          </a:p>
          <a:p>
            <a:r>
              <a:rPr lang="fr-FR" dirty="0" smtClean="0"/>
              <a:t>Comment le spectateur expérimente-t-il la découverte d’une œuvre dans l’espace muséal? (CANOPE)</a:t>
            </a:r>
            <a:endParaRPr lang="fr-FR" dirty="0"/>
          </a:p>
        </p:txBody>
      </p:sp>
      <p:pic>
        <p:nvPicPr>
          <p:cNvPr id="8" name="Espace réservé du contenu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4645025" y="3013770"/>
            <a:ext cx="4041775" cy="2273498"/>
          </a:xfrm>
        </p:spPr>
      </p:pic>
    </p:spTree>
    <p:extLst>
      <p:ext uri="{BB962C8B-B14F-4D97-AF65-F5344CB8AC3E}">
        <p14:creationId xmlns:p14="http://schemas.microsoft.com/office/powerpoint/2010/main" val="3576159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fontScale="90000"/>
          </a:bodyPr>
          <a:lstStyle/>
          <a:p>
            <a:r>
              <a:rPr lang="fr-FR" dirty="0"/>
              <a:t>Intitulé: L’exposition, ce chantier à </a:t>
            </a:r>
            <a:br>
              <a:rPr lang="fr-FR" dirty="0"/>
            </a:br>
            <a:r>
              <a:rPr lang="fr-FR" dirty="0"/>
              <a:t>partager</a:t>
            </a:r>
          </a:p>
        </p:txBody>
      </p:sp>
      <p:sp>
        <p:nvSpPr>
          <p:cNvPr id="3" name="Espace réservé du contenu 2"/>
          <p:cNvSpPr>
            <a:spLocks noGrp="1"/>
          </p:cNvSpPr>
          <p:nvPr>
            <p:ph idx="1"/>
          </p:nvPr>
        </p:nvSpPr>
        <p:spPr/>
        <p:txBody>
          <a:bodyPr/>
          <a:lstStyle/>
          <a:p>
            <a:pPr marL="0" indent="0">
              <a:buNone/>
            </a:pPr>
            <a:endParaRPr lang="fr-FR" dirty="0" smtClean="0"/>
          </a:p>
          <a:p>
            <a:pPr marL="0" indent="0">
              <a:buNone/>
            </a:pPr>
            <a:r>
              <a:rPr lang="fr-FR" dirty="0" smtClean="0"/>
              <a:t>Le chantier</a:t>
            </a:r>
            <a:r>
              <a:rPr lang="fr-FR" smtClean="0"/>
              <a:t>: </a:t>
            </a:r>
            <a:endParaRPr lang="fr-FR" smtClean="0"/>
          </a:p>
          <a:p>
            <a:pPr marL="0" indent="0">
              <a:buNone/>
            </a:pPr>
            <a:r>
              <a:rPr lang="fr-FR" smtClean="0"/>
              <a:t>cet </a:t>
            </a:r>
            <a:r>
              <a:rPr lang="fr-FR" dirty="0" smtClean="0"/>
              <a:t>endroit </a:t>
            </a:r>
            <a:r>
              <a:rPr lang="fr-FR" smtClean="0"/>
              <a:t>en </a:t>
            </a:r>
            <a:r>
              <a:rPr lang="fr-FR" smtClean="0"/>
              <a:t>construction</a:t>
            </a:r>
          </a:p>
          <a:p>
            <a:pPr marL="0" indent="0">
              <a:buNone/>
            </a:pPr>
            <a:r>
              <a:rPr lang="fr-FR" dirty="0" smtClean="0"/>
              <a:t>cet </a:t>
            </a:r>
            <a:r>
              <a:rPr lang="fr-FR" dirty="0" smtClean="0"/>
              <a:t>endroit à réfléchir à plusieurs – artistes, commissaire, spectateurs entre autres.</a:t>
            </a:r>
            <a:endParaRPr lang="fr-FR" dirty="0"/>
          </a:p>
        </p:txBody>
      </p:sp>
    </p:spTree>
    <p:extLst>
      <p:ext uri="{BB962C8B-B14F-4D97-AF65-F5344CB8AC3E}">
        <p14:creationId xmlns:p14="http://schemas.microsoft.com/office/powerpoint/2010/main" val="351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fontScale="90000"/>
          </a:bodyPr>
          <a:lstStyle/>
          <a:p>
            <a:r>
              <a:rPr lang="fr-FR" dirty="0"/>
              <a:t>Intitulé: L’exposition, ce chantier à </a:t>
            </a:r>
            <a:br>
              <a:rPr lang="fr-FR" dirty="0"/>
            </a:br>
            <a:r>
              <a:rPr lang="fr-FR" dirty="0"/>
              <a:t>partager</a:t>
            </a:r>
          </a:p>
        </p:txBody>
      </p:sp>
      <p:sp>
        <p:nvSpPr>
          <p:cNvPr id="3" name="Espace réservé du contenu 2"/>
          <p:cNvSpPr>
            <a:spLocks noGrp="1"/>
          </p:cNvSpPr>
          <p:nvPr>
            <p:ph idx="1"/>
          </p:nvPr>
        </p:nvSpPr>
        <p:spPr>
          <a:xfrm>
            <a:off x="457200" y="2996952"/>
            <a:ext cx="8229600" cy="3129211"/>
          </a:xfrm>
        </p:spPr>
        <p:txBody>
          <a:bodyPr/>
          <a:lstStyle/>
          <a:p>
            <a:pPr marL="0" indent="0">
              <a:buNone/>
            </a:pPr>
            <a:r>
              <a:rPr lang="fr-FR" dirty="0" smtClean="0"/>
              <a:t>Des étapes successives sous forme de jeu de rôle – l’élève sera successivement créateur, commissaire d’exposition, guide et spectateur.</a:t>
            </a:r>
          </a:p>
        </p:txBody>
      </p:sp>
    </p:spTree>
    <p:extLst>
      <p:ext uri="{BB962C8B-B14F-4D97-AF65-F5344CB8AC3E}">
        <p14:creationId xmlns:p14="http://schemas.microsoft.com/office/powerpoint/2010/main" val="28039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547664" y="980728"/>
            <a:ext cx="5760640" cy="47525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smtClean="0"/>
          </a:p>
          <a:p>
            <a:pPr algn="ctr"/>
            <a:endParaRPr lang="fr-FR" dirty="0"/>
          </a:p>
          <a:p>
            <a:pPr algn="ctr"/>
            <a:endParaRPr lang="fr-FR" dirty="0"/>
          </a:p>
        </p:txBody>
      </p:sp>
      <p:sp>
        <p:nvSpPr>
          <p:cNvPr id="5" name="Ellipse 4"/>
          <p:cNvSpPr/>
          <p:nvPr/>
        </p:nvSpPr>
        <p:spPr>
          <a:xfrm>
            <a:off x="2987824" y="1340768"/>
            <a:ext cx="2880320"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Travailler dans les oubliettes »</a:t>
            </a:r>
          </a:p>
          <a:p>
            <a:pPr algn="ctr"/>
            <a:r>
              <a:rPr lang="fr-FR" dirty="0" smtClean="0"/>
              <a:t>1 pratique individuelle</a:t>
            </a:r>
            <a:endParaRPr lang="fr-FR" dirty="0"/>
          </a:p>
        </p:txBody>
      </p:sp>
      <p:sp>
        <p:nvSpPr>
          <p:cNvPr id="6" name="Rectangle 5"/>
          <p:cNvSpPr/>
          <p:nvPr/>
        </p:nvSpPr>
        <p:spPr>
          <a:xfrm>
            <a:off x="2195736" y="332656"/>
            <a:ext cx="4752528"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dirty="0"/>
              <a:t>L’exposition, ce chantier à partager!</a:t>
            </a:r>
          </a:p>
        </p:txBody>
      </p:sp>
      <p:sp>
        <p:nvSpPr>
          <p:cNvPr id="7" name="Flèche vers le bas 6"/>
          <p:cNvSpPr/>
          <p:nvPr/>
        </p:nvSpPr>
        <p:spPr>
          <a:xfrm>
            <a:off x="4103948" y="2924944"/>
            <a:ext cx="64807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843808" y="4005064"/>
            <a:ext cx="32403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L’exposition,</a:t>
            </a:r>
          </a:p>
          <a:p>
            <a:pPr algn="ctr"/>
            <a:r>
              <a:rPr lang="fr-FR" dirty="0" smtClean="0"/>
              <a:t>Ce chantier à partager »</a:t>
            </a:r>
          </a:p>
          <a:p>
            <a:pPr algn="ctr"/>
            <a:r>
              <a:rPr lang="fr-FR" dirty="0" smtClean="0"/>
              <a:t>En groupe</a:t>
            </a:r>
            <a:endParaRPr lang="fr-FR" dirty="0"/>
          </a:p>
        </p:txBody>
      </p:sp>
      <p:sp>
        <p:nvSpPr>
          <p:cNvPr id="10" name="Rectangle à coins arrondis 9"/>
          <p:cNvSpPr/>
          <p:nvPr/>
        </p:nvSpPr>
        <p:spPr>
          <a:xfrm>
            <a:off x="6732240" y="1484784"/>
            <a:ext cx="1944216" cy="93610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smtClean="0"/>
              <a:t>Créateur</a:t>
            </a:r>
            <a:endParaRPr lang="fr-FR" dirty="0"/>
          </a:p>
        </p:txBody>
      </p:sp>
      <p:sp>
        <p:nvSpPr>
          <p:cNvPr id="11" name="Flèche vers le bas 10"/>
          <p:cNvSpPr/>
          <p:nvPr/>
        </p:nvSpPr>
        <p:spPr>
          <a:xfrm>
            <a:off x="7524328" y="2564904"/>
            <a:ext cx="720080" cy="1152128"/>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FR"/>
          </a:p>
        </p:txBody>
      </p:sp>
      <p:sp>
        <p:nvSpPr>
          <p:cNvPr id="12" name="Rectangle à coins arrondis 11"/>
          <p:cNvSpPr/>
          <p:nvPr/>
        </p:nvSpPr>
        <p:spPr>
          <a:xfrm>
            <a:off x="6516216" y="4005064"/>
            <a:ext cx="2376264" cy="11521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dirty="0" smtClean="0"/>
              <a:t>Commissaire</a:t>
            </a:r>
          </a:p>
          <a:p>
            <a:pPr algn="ctr"/>
            <a:r>
              <a:rPr lang="fr-FR" dirty="0" smtClean="0"/>
              <a:t>Guide</a:t>
            </a:r>
          </a:p>
          <a:p>
            <a:pPr algn="ctr"/>
            <a:r>
              <a:rPr lang="fr-FR" dirty="0" smtClean="0"/>
              <a:t>Spectateur</a:t>
            </a:r>
            <a:endParaRPr lang="fr-FR" dirty="0"/>
          </a:p>
        </p:txBody>
      </p:sp>
    </p:spTree>
    <p:extLst>
      <p:ext uri="{BB962C8B-B14F-4D97-AF65-F5344CB8AC3E}">
        <p14:creationId xmlns:p14="http://schemas.microsoft.com/office/powerpoint/2010/main" val="393106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746650"/>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fr-FR" dirty="0" smtClean="0"/>
              <a:t/>
            </a:r>
            <a:br>
              <a:rPr lang="fr-FR" dirty="0" smtClean="0"/>
            </a:br>
            <a:r>
              <a:rPr lang="fr-FR" dirty="0"/>
              <a:t/>
            </a:r>
            <a:br>
              <a:rPr lang="fr-FR" dirty="0"/>
            </a:br>
            <a:r>
              <a:rPr lang="fr-FR" dirty="0" smtClean="0"/>
              <a:t/>
            </a:r>
            <a:br>
              <a:rPr lang="fr-FR" dirty="0" smtClean="0"/>
            </a:br>
            <a:r>
              <a:rPr lang="fr-FR" dirty="0"/>
              <a:t/>
            </a:r>
            <a:br>
              <a:rPr lang="fr-FR" dirty="0"/>
            </a:br>
            <a:r>
              <a:rPr lang="fr-FR" dirty="0" smtClean="0"/>
              <a:t>1. </a:t>
            </a:r>
            <a:r>
              <a:rPr lang="fr-FR" b="1" dirty="0" smtClean="0"/>
              <a:t>Intitulé</a:t>
            </a:r>
            <a:r>
              <a:rPr lang="fr-FR" b="1" dirty="0"/>
              <a:t> </a:t>
            </a:r>
            <a:r>
              <a:rPr lang="fr-FR" dirty="0"/>
              <a:t>: « Travailler dans les oubliettes de la salle du musée ! </a:t>
            </a:r>
            <a:r>
              <a:rPr lang="fr-FR" dirty="0" smtClean="0"/>
              <a:t>»</a:t>
            </a:r>
            <a:br>
              <a:rPr lang="fr-FR" dirty="0" smtClean="0"/>
            </a:br>
            <a:r>
              <a:rPr lang="fr-FR" dirty="0"/>
              <a:t/>
            </a:r>
            <a:br>
              <a:rPr lang="fr-FR" dirty="0"/>
            </a:br>
            <a:r>
              <a:rPr lang="fr-FR" b="1" dirty="0"/>
              <a:t>Incitation </a:t>
            </a:r>
            <a:r>
              <a:rPr lang="fr-FR" dirty="0"/>
              <a:t>: Comment amener le spectateur à chercher votre </a:t>
            </a:r>
            <a:r>
              <a:rPr lang="fr-FR" dirty="0" smtClean="0"/>
              <a:t>réalisation </a:t>
            </a:r>
            <a:r>
              <a:rPr lang="fr-FR" dirty="0"/>
              <a:t>dans un espace inattendu de la salle d'exposition ? </a:t>
            </a:r>
            <a:br>
              <a:rPr lang="fr-FR" dirty="0"/>
            </a:br>
            <a:r>
              <a:rPr lang="fr-FR" b="1" dirty="0" smtClean="0"/>
              <a:t>Pratique </a:t>
            </a:r>
            <a:r>
              <a:rPr lang="fr-FR" b="1" dirty="0"/>
              <a:t>individuelle</a:t>
            </a:r>
            <a:r>
              <a:rPr lang="fr-FR" dirty="0"/>
              <a:t> : réalisation </a:t>
            </a:r>
            <a:r>
              <a:rPr lang="fr-FR" dirty="0" smtClean="0"/>
              <a:t> sous </a:t>
            </a:r>
            <a:r>
              <a:rPr lang="fr-FR" dirty="0"/>
              <a:t>forme de maquette</a:t>
            </a:r>
            <a:br>
              <a:rPr lang="fr-FR" dirty="0"/>
            </a:br>
            <a:r>
              <a:rPr lang="fr-FR" dirty="0" smtClean="0"/>
              <a:t/>
            </a:r>
            <a:br>
              <a:rPr lang="fr-FR" dirty="0" smtClean="0"/>
            </a:br>
            <a:r>
              <a:rPr lang="fr-FR" dirty="0"/>
              <a:t/>
            </a:r>
            <a:br>
              <a:rPr lang="fr-FR" dirty="0"/>
            </a:br>
            <a:r>
              <a:rPr lang="fr-FR" dirty="0" smtClean="0"/>
              <a:t/>
            </a:r>
            <a:br>
              <a:rPr lang="fr-FR" dirty="0" smtClean="0"/>
            </a:br>
            <a:endParaRPr lang="fr-FR" dirty="0"/>
          </a:p>
        </p:txBody>
      </p:sp>
    </p:spTree>
    <p:extLst>
      <p:ext uri="{BB962C8B-B14F-4D97-AF65-F5344CB8AC3E}">
        <p14:creationId xmlns:p14="http://schemas.microsoft.com/office/powerpoint/2010/main" val="1447011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1959</TotalTime>
  <Words>957</Words>
  <Application>Microsoft Office PowerPoint</Application>
  <PresentationFormat>Affichage à l'écran (4:3)</PresentationFormat>
  <Paragraphs>137</Paragraphs>
  <Slides>57</Slides>
  <Notes>0</Notes>
  <HiddenSlides>0</HiddenSlides>
  <MMClips>0</MMClips>
  <ScaleCrop>false</ScaleCrop>
  <HeadingPairs>
    <vt:vector size="4" baseType="variant">
      <vt:variant>
        <vt:lpstr>Thème</vt:lpstr>
      </vt:variant>
      <vt:variant>
        <vt:i4>1</vt:i4>
      </vt:variant>
      <vt:variant>
        <vt:lpstr>Titres des diapositives</vt:lpstr>
      </vt:variant>
      <vt:variant>
        <vt:i4>57</vt:i4>
      </vt:variant>
    </vt:vector>
  </HeadingPairs>
  <TitlesOfParts>
    <vt:vector size="58" baseType="lpstr">
      <vt:lpstr>Thème Office</vt:lpstr>
      <vt:lpstr>Cycle 3  6e</vt:lpstr>
      <vt:lpstr>Présentation PowerPoint</vt:lpstr>
      <vt:lpstr>Philosophie du programme :</vt:lpstr>
      <vt:lpstr>Approche curriculaire Questionnement: La représentation plastique et les dispositifs de présentation</vt:lpstr>
      <vt:lpstr>Intitulé: L’exposition, ce chantier à  partager</vt:lpstr>
      <vt:lpstr>Intitulé: L’exposition, ce chantier à  partager</vt:lpstr>
      <vt:lpstr>Intitulé: L’exposition, ce chantier à  partager</vt:lpstr>
      <vt:lpstr>Présentation PowerPoint</vt:lpstr>
      <vt:lpstr>    1. Intitulé : « Travailler dans les oubliettes de la salle du musée ! »  Incitation : Comment amener le spectateur à chercher votre réalisation dans un espace inattendu de la salle d'exposition ?  Pratique individuelle : réalisation  sous forme de maquette    </vt:lpstr>
      <vt:lpstr>                </vt:lpstr>
      <vt:lpstr>Objectifs:</vt:lpstr>
      <vt:lpstr>Identifier et situer les sensibilités et les repères artistiques ou culturels des élèves : </vt:lpstr>
      <vt:lpstr>Les composantes  : </vt:lpstr>
      <vt:lpstr>Fiche élève:</vt:lpstr>
      <vt:lpstr>Fiche élève suite:</vt:lpstr>
      <vt:lpstr>Des étapes de connaissances</vt:lpstr>
      <vt:lpstr>Mini ateliers</vt:lpstr>
      <vt:lpstr>Restitution en classe entière  des mini ateliers: les élèves observent et retiennent</vt:lpstr>
      <vt:lpstr>Restitution en classe entière</vt:lpstr>
      <vt:lpstr>La pratique individuelle « Travailler dans les oubliettes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Les références Maurizio Cattelan – Untitled (2001) </vt:lpstr>
      <vt:lpstr>  Nam June Paik – Fish flies on sky (1975) Image de l'installation réalisée en 1985 avec 88 moniteurs vidéos au Stiftung museum kunstpalast, Düsseldorf (Allemagne) </vt:lpstr>
      <vt:lpstr> Sol LeWitt – Wall drawing 51, 1970, LeWitt collection, Chester (USA) </vt:lpstr>
      <vt:lpstr> Vladimir Tatline – Contre-relief de coin - 1914 </vt:lpstr>
      <vt:lpstr>Claude Viallat – « Voiles, nœuds, filets et parasols » - chapelle de l’oratoire 2015</vt:lpstr>
      <vt:lpstr>Vérifier la compréhension de la demande avec les élèves:</vt:lpstr>
      <vt:lpstr>Tradition et rupture  l’avant-garde</vt:lpstr>
      <vt:lpstr>Histoire des arts cycle 3</vt:lpstr>
      <vt:lpstr>2. </vt:lpstr>
      <vt:lpstr> </vt:lpstr>
      <vt:lpstr>Problématique:</vt:lpstr>
      <vt:lpstr>Incitation:</vt:lpstr>
      <vt:lpstr>Fiche élève – L’exposition, ce chantier à partager</vt:lpstr>
      <vt:lpstr>Fiche élève suite:</vt:lpstr>
      <vt:lpstr>L’exposition – Où aller?</vt:lpstr>
      <vt:lpstr>Ne voir qu’une salle à la fois – ne pas voir les autres réalisations en même temps</vt:lpstr>
      <vt:lpstr>Découvrir des messages comme «lève la tête » </vt:lpstr>
      <vt:lpstr>Présentation PowerPoint</vt:lpstr>
      <vt:lpstr>L’exposition, ce chantier à partager  par groupe</vt:lpstr>
      <vt:lpstr>Le Louvre Paris</vt:lpstr>
      <vt:lpstr>Le Louvre Lens</vt:lpstr>
      <vt:lpstr>Le centre George Pompidou</vt:lpstr>
      <vt:lpstr>Le Mumo</vt:lpstr>
      <vt:lpstr>Le Mumo</vt:lpstr>
      <vt:lpstr>Le Mumo James Turrell (untiteld) 201</vt:lpstr>
      <vt:lpstr>Présentation PowerPoint</vt:lpstr>
      <vt:lpstr>Présentation PowerPoint</vt:lpstr>
      <vt:lpstr>Présentation PowerPoint</vt:lpstr>
      <vt:lpstr>Des références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Séquence 6e</dc:title>
  <dc:creator>Vantomme</dc:creator>
  <cp:lastModifiedBy>3dmedicus</cp:lastModifiedBy>
  <cp:revision>116</cp:revision>
  <dcterms:created xsi:type="dcterms:W3CDTF">2017-01-05T07:53:30Z</dcterms:created>
  <dcterms:modified xsi:type="dcterms:W3CDTF">2017-03-30T09:20:41Z</dcterms:modified>
</cp:coreProperties>
</file>